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407" r:id="rId2"/>
    <p:sldId id="408" r:id="rId3"/>
    <p:sldId id="454" r:id="rId4"/>
    <p:sldId id="455" r:id="rId5"/>
    <p:sldId id="456" r:id="rId6"/>
    <p:sldId id="457" r:id="rId7"/>
    <p:sldId id="458" r:id="rId8"/>
    <p:sldId id="459" r:id="rId9"/>
    <p:sldId id="460" r:id="rId10"/>
    <p:sldId id="461" r:id="rId11"/>
    <p:sldId id="462" r:id="rId12"/>
    <p:sldId id="463" r:id="rId13"/>
    <p:sldId id="464" r:id="rId14"/>
    <p:sldId id="465" r:id="rId15"/>
    <p:sldId id="466" r:id="rId16"/>
    <p:sldId id="467" r:id="rId17"/>
    <p:sldId id="468" r:id="rId18"/>
    <p:sldId id="427" r:id="rId19"/>
    <p:sldId id="428" r:id="rId20"/>
    <p:sldId id="429" r:id="rId21"/>
    <p:sldId id="430" r:id="rId22"/>
    <p:sldId id="431" r:id="rId23"/>
    <p:sldId id="432" r:id="rId24"/>
    <p:sldId id="433" r:id="rId25"/>
    <p:sldId id="434" r:id="rId26"/>
    <p:sldId id="435" r:id="rId27"/>
    <p:sldId id="436" r:id="rId28"/>
    <p:sldId id="437" r:id="rId29"/>
    <p:sldId id="438" r:id="rId30"/>
    <p:sldId id="439" r:id="rId31"/>
    <p:sldId id="440" r:id="rId32"/>
    <p:sldId id="441" r:id="rId33"/>
    <p:sldId id="442" r:id="rId34"/>
    <p:sldId id="288" r:id="rId35"/>
    <p:sldId id="444" r:id="rId36"/>
    <p:sldId id="445" r:id="rId37"/>
    <p:sldId id="446" r:id="rId38"/>
    <p:sldId id="447" r:id="rId39"/>
    <p:sldId id="448" r:id="rId40"/>
    <p:sldId id="381" r:id="rId41"/>
    <p:sldId id="406" r:id="rId42"/>
    <p:sldId id="451" r:id="rId43"/>
    <p:sldId id="452" r:id="rId44"/>
    <p:sldId id="299" r:id="rId45"/>
    <p:sldId id="453" r:id="rId46"/>
  </p:sldIdLst>
  <p:sldSz cx="9144000" cy="6858000" type="screen4x3"/>
  <p:notesSz cx="7099300" cy="10234613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rgbClr val="3333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3333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3333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3333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3333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rgbClr val="3333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rgbClr val="3333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rgbClr val="3333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rgbClr val="3333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040E"/>
    <a:srgbClr val="D4040E"/>
    <a:srgbClr val="C22514"/>
    <a:srgbClr val="FD0701"/>
    <a:srgbClr val="FC7E00"/>
    <a:srgbClr val="FF9A35"/>
    <a:srgbClr val="EF2525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5" autoAdjust="0"/>
    <p:restoredTop sz="94628" autoAdjust="0"/>
  </p:normalViewPr>
  <p:slideViewPr>
    <p:cSldViewPr>
      <p:cViewPr>
        <p:scale>
          <a:sx n="60" d="100"/>
          <a:sy n="60" d="100"/>
        </p:scale>
        <p:origin x="147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78"/>
    </p:cViewPr>
  </p:sorterViewPr>
  <p:notesViewPr>
    <p:cSldViewPr>
      <p:cViewPr>
        <p:scale>
          <a:sx n="100" d="100"/>
          <a:sy n="100" d="100"/>
        </p:scale>
        <p:origin x="-192" y="333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458007E-9BE7-4B1A-AB09-EF6BA832F5F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het opmaakprofiel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6E677E2-58DE-42B5-AEB6-A249D2B5B8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366CC-F620-4C86-809E-2DCEA72BA2E1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519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E677E2-58DE-42B5-AEB6-A249D2B5B859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2813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890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5BE0C-49B4-4A4A-BB22-52CEDAD2F5DA}" type="slidenum">
              <a:rPr kumimoji="0" lang="de-DE" altLang="de-DE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8901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altLang="de-DE" sz="13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GB" altLang="de-DE"/>
              <a:t>As you all know in early February Henkel has introduced a new corporate claim and a new corporate design.</a:t>
            </a:r>
          </a:p>
          <a:p>
            <a:pPr eaLnBrk="1" hangingPunct="1">
              <a:buFontTx/>
              <a:buChar char="-"/>
            </a:pPr>
            <a:r>
              <a:rPr lang="en-GB" altLang="de-DE"/>
              <a:t>Today I would like to give you some insights on why this change was undertaken, what will change and how the roll-out process will be.</a:t>
            </a:r>
          </a:p>
          <a:p>
            <a:pPr eaLnBrk="1" hangingPunct="1"/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303972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812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7155" indent="-283521" algn="l" defTabSz="9812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4085" indent="-226817" algn="l" defTabSz="9812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7718" indent="-226817" algn="l" defTabSz="9812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1352" indent="-226817" algn="l" defTabSz="9812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4986" indent="-226817" defTabSz="9812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48620" indent="-226817" defTabSz="9812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2254" indent="-226817" defTabSz="9812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55888" indent="-226817" defTabSz="9812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C6E80C-A6B9-461D-B0A7-00127821DC27}" type="slidenum">
              <a:rPr lang="de-DE" altLang="de-DE" sz="13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de-DE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944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890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5AA01-B11F-4688-9249-DF928B404970}" type="slidenum">
              <a:rPr kumimoji="0" lang="de-DE" altLang="de-DE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8901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altLang="de-DE" sz="13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GB" altLang="de-DE"/>
              <a:t>As you all know in early February Henkel has introduced a new corporate claim and a new corporate design.</a:t>
            </a:r>
          </a:p>
          <a:p>
            <a:pPr eaLnBrk="1" hangingPunct="1">
              <a:buFontTx/>
              <a:buChar char="-"/>
            </a:pPr>
            <a:r>
              <a:rPr lang="en-GB" altLang="de-DE"/>
              <a:t>Today I would like to give you some insights on why this change was undertaken, what will change and how the roll-out process will be.</a:t>
            </a:r>
          </a:p>
          <a:p>
            <a:pPr eaLnBrk="1" hangingPunct="1"/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8193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Afera Annual Conference, Hamburg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79305" y="6365688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4-7 October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0C23F-CECA-425A-BFE9-20E7ED2681A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Tekstvak 7"/>
          <p:cNvSpPr txBox="1"/>
          <p:nvPr userDrawn="1"/>
        </p:nvSpPr>
        <p:spPr>
          <a:xfrm>
            <a:off x="2996066" y="6600088"/>
            <a:ext cx="6156000" cy="25200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 anchorCtr="0">
            <a:spAutoFit/>
          </a:bodyPr>
          <a:lstStyle/>
          <a:p>
            <a:r>
              <a:rPr lang="nl-NL" sz="1800" dirty="0">
                <a:solidFill>
                  <a:schemeClr val="accent3"/>
                </a:solidFill>
              </a:rPr>
              <a:t>Promoting </a:t>
            </a:r>
            <a:r>
              <a:rPr lang="nl-NL" sz="1800" dirty="0" err="1">
                <a:solidFill>
                  <a:schemeClr val="accent3"/>
                </a:solidFill>
              </a:rPr>
              <a:t>the</a:t>
            </a:r>
            <a:r>
              <a:rPr lang="nl-NL" sz="1800" dirty="0">
                <a:solidFill>
                  <a:schemeClr val="accent3"/>
                </a:solidFill>
              </a:rPr>
              <a:t> </a:t>
            </a:r>
            <a:r>
              <a:rPr lang="nl-NL" sz="1800" dirty="0" err="1">
                <a:solidFill>
                  <a:schemeClr val="accent3"/>
                </a:solidFill>
              </a:rPr>
              <a:t>interests</a:t>
            </a:r>
            <a:r>
              <a:rPr lang="nl-NL" sz="1800" dirty="0">
                <a:solidFill>
                  <a:schemeClr val="accent3"/>
                </a:solidFill>
              </a:rPr>
              <a:t> of </a:t>
            </a:r>
            <a:r>
              <a:rPr lang="nl-NL" sz="1800" dirty="0" err="1">
                <a:solidFill>
                  <a:schemeClr val="accent3"/>
                </a:solidFill>
              </a:rPr>
              <a:t>the</a:t>
            </a:r>
            <a:r>
              <a:rPr lang="nl-NL" sz="1800" dirty="0">
                <a:solidFill>
                  <a:schemeClr val="accent3"/>
                </a:solidFill>
              </a:rPr>
              <a:t> </a:t>
            </a:r>
            <a:r>
              <a:rPr lang="nl-NL" sz="1800" dirty="0" err="1">
                <a:solidFill>
                  <a:schemeClr val="accent3"/>
                </a:solidFill>
              </a:rPr>
              <a:t>adhesive</a:t>
            </a:r>
            <a:r>
              <a:rPr lang="nl-NL" sz="1800" dirty="0">
                <a:solidFill>
                  <a:schemeClr val="accent3"/>
                </a:solidFill>
              </a:rPr>
              <a:t> tape </a:t>
            </a:r>
            <a:r>
              <a:rPr lang="nl-NL" sz="1800" dirty="0" err="1">
                <a:solidFill>
                  <a:schemeClr val="accent3"/>
                </a:solidFill>
              </a:rPr>
              <a:t>industry</a:t>
            </a:r>
            <a:endParaRPr lang="nl-NL" sz="1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4-7 October 2016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Afera Annual Conference, Hamburg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438F3-5DAE-4FB7-B045-332F2EC250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239000" y="0"/>
            <a:ext cx="1905000" cy="60960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524000" y="0"/>
            <a:ext cx="5562600" cy="60960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4-7 October 2016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Afera Annual Conference, Hamburg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184CF-AF82-4F98-8510-1309829ACC1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1524000" y="0"/>
            <a:ext cx="7620000" cy="6096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4-7 October 2016</a:t>
            </a:r>
            <a:endParaRPr lang="nl-N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Afera Annual Conference, Hamburg</a:t>
            </a:r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AE41-C8CA-491E-9B17-DE90EB983D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4-7 October 2016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Afera Annual Conference, Hamburg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5F504-7E4C-4D39-AFD6-CC8527A05AD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4-7 October 2016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Afera Annual Conference, Hamburg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B823B-4BC1-47D0-BE34-09ECD70EB78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2996066" y="6600088"/>
            <a:ext cx="6156000" cy="25200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 anchorCtr="0">
            <a:spAutoFit/>
          </a:bodyPr>
          <a:lstStyle/>
          <a:p>
            <a:r>
              <a:rPr lang="nl-NL" sz="1800" dirty="0">
                <a:solidFill>
                  <a:schemeClr val="accent3"/>
                </a:solidFill>
              </a:rPr>
              <a:t>Promoting </a:t>
            </a:r>
            <a:r>
              <a:rPr lang="nl-NL" sz="1800" dirty="0" err="1">
                <a:solidFill>
                  <a:schemeClr val="accent3"/>
                </a:solidFill>
              </a:rPr>
              <a:t>the</a:t>
            </a:r>
            <a:r>
              <a:rPr lang="nl-NL" sz="1800" dirty="0">
                <a:solidFill>
                  <a:schemeClr val="accent3"/>
                </a:solidFill>
              </a:rPr>
              <a:t> </a:t>
            </a:r>
            <a:r>
              <a:rPr lang="nl-NL" sz="1800" dirty="0" err="1">
                <a:solidFill>
                  <a:schemeClr val="accent3"/>
                </a:solidFill>
              </a:rPr>
              <a:t>interests</a:t>
            </a:r>
            <a:r>
              <a:rPr lang="nl-NL" sz="1800" dirty="0">
                <a:solidFill>
                  <a:schemeClr val="accent3"/>
                </a:solidFill>
              </a:rPr>
              <a:t> of </a:t>
            </a:r>
            <a:r>
              <a:rPr lang="nl-NL" sz="1800" dirty="0" err="1">
                <a:solidFill>
                  <a:schemeClr val="accent3"/>
                </a:solidFill>
              </a:rPr>
              <a:t>the</a:t>
            </a:r>
            <a:r>
              <a:rPr lang="nl-NL" sz="1800" dirty="0">
                <a:solidFill>
                  <a:schemeClr val="accent3"/>
                </a:solidFill>
              </a:rPr>
              <a:t> </a:t>
            </a:r>
            <a:r>
              <a:rPr lang="nl-NL" sz="1800" dirty="0" err="1">
                <a:solidFill>
                  <a:schemeClr val="accent3"/>
                </a:solidFill>
              </a:rPr>
              <a:t>adhesive</a:t>
            </a:r>
            <a:r>
              <a:rPr lang="nl-NL" sz="1800" dirty="0">
                <a:solidFill>
                  <a:schemeClr val="accent3"/>
                </a:solidFill>
              </a:rPr>
              <a:t> tape </a:t>
            </a:r>
            <a:r>
              <a:rPr lang="nl-NL" sz="1800" dirty="0" err="1">
                <a:solidFill>
                  <a:schemeClr val="accent3"/>
                </a:solidFill>
              </a:rPr>
              <a:t>industry</a:t>
            </a:r>
            <a:endParaRPr lang="nl-NL" sz="1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4-7 October 2016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Afera Annual Conference, Hamburg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9B932-E08F-4625-919F-790B415659D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2996066" y="6600088"/>
            <a:ext cx="6156000" cy="25200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 anchorCtr="0">
            <a:spAutoFit/>
          </a:bodyPr>
          <a:lstStyle/>
          <a:p>
            <a:r>
              <a:rPr lang="nl-NL" sz="1800" dirty="0">
                <a:solidFill>
                  <a:schemeClr val="accent3"/>
                </a:solidFill>
              </a:rPr>
              <a:t>Promoting </a:t>
            </a:r>
            <a:r>
              <a:rPr lang="nl-NL" sz="1800" dirty="0" err="1">
                <a:solidFill>
                  <a:schemeClr val="accent3"/>
                </a:solidFill>
              </a:rPr>
              <a:t>the</a:t>
            </a:r>
            <a:r>
              <a:rPr lang="nl-NL" sz="1800" dirty="0">
                <a:solidFill>
                  <a:schemeClr val="accent3"/>
                </a:solidFill>
              </a:rPr>
              <a:t> </a:t>
            </a:r>
            <a:r>
              <a:rPr lang="nl-NL" sz="1800" dirty="0" err="1">
                <a:solidFill>
                  <a:schemeClr val="accent3"/>
                </a:solidFill>
              </a:rPr>
              <a:t>interests</a:t>
            </a:r>
            <a:r>
              <a:rPr lang="nl-NL" sz="1800" dirty="0">
                <a:solidFill>
                  <a:schemeClr val="accent3"/>
                </a:solidFill>
              </a:rPr>
              <a:t> of </a:t>
            </a:r>
            <a:r>
              <a:rPr lang="nl-NL" sz="1800" dirty="0" err="1">
                <a:solidFill>
                  <a:schemeClr val="accent3"/>
                </a:solidFill>
              </a:rPr>
              <a:t>the</a:t>
            </a:r>
            <a:r>
              <a:rPr lang="nl-NL" sz="1800" dirty="0">
                <a:solidFill>
                  <a:schemeClr val="accent3"/>
                </a:solidFill>
              </a:rPr>
              <a:t> </a:t>
            </a:r>
            <a:r>
              <a:rPr lang="nl-NL" sz="1800" dirty="0" err="1">
                <a:solidFill>
                  <a:schemeClr val="accent3"/>
                </a:solidFill>
              </a:rPr>
              <a:t>adhesive</a:t>
            </a:r>
            <a:r>
              <a:rPr lang="nl-NL" sz="1800" dirty="0">
                <a:solidFill>
                  <a:schemeClr val="accent3"/>
                </a:solidFill>
              </a:rPr>
              <a:t> tape </a:t>
            </a:r>
            <a:r>
              <a:rPr lang="nl-NL" sz="1800" dirty="0" err="1">
                <a:solidFill>
                  <a:schemeClr val="accent3"/>
                </a:solidFill>
              </a:rPr>
              <a:t>industry</a:t>
            </a:r>
            <a:endParaRPr lang="nl-NL" sz="1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24000" y="1981200"/>
            <a:ext cx="3390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67300" y="1981200"/>
            <a:ext cx="3390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4-7 October 2016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Afera Annual Conference, Hamburg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7EB20-F7D0-4E24-8365-0D6D814FA91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Tekstvak 7"/>
          <p:cNvSpPr txBox="1"/>
          <p:nvPr userDrawn="1"/>
        </p:nvSpPr>
        <p:spPr>
          <a:xfrm>
            <a:off x="2996066" y="6600088"/>
            <a:ext cx="6156000" cy="25200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 anchorCtr="0">
            <a:spAutoFit/>
          </a:bodyPr>
          <a:lstStyle/>
          <a:p>
            <a:r>
              <a:rPr lang="nl-NL" sz="1800" dirty="0">
                <a:solidFill>
                  <a:schemeClr val="accent3"/>
                </a:solidFill>
              </a:rPr>
              <a:t>Promoting </a:t>
            </a:r>
            <a:r>
              <a:rPr lang="nl-NL" sz="1800" dirty="0" err="1">
                <a:solidFill>
                  <a:schemeClr val="accent3"/>
                </a:solidFill>
              </a:rPr>
              <a:t>the</a:t>
            </a:r>
            <a:r>
              <a:rPr lang="nl-NL" sz="1800" dirty="0">
                <a:solidFill>
                  <a:schemeClr val="accent3"/>
                </a:solidFill>
              </a:rPr>
              <a:t> </a:t>
            </a:r>
            <a:r>
              <a:rPr lang="nl-NL" sz="1800" dirty="0" err="1">
                <a:solidFill>
                  <a:schemeClr val="accent3"/>
                </a:solidFill>
              </a:rPr>
              <a:t>interests</a:t>
            </a:r>
            <a:r>
              <a:rPr lang="nl-NL" sz="1800" dirty="0">
                <a:solidFill>
                  <a:schemeClr val="accent3"/>
                </a:solidFill>
              </a:rPr>
              <a:t> of </a:t>
            </a:r>
            <a:r>
              <a:rPr lang="nl-NL" sz="1800" dirty="0" err="1">
                <a:solidFill>
                  <a:schemeClr val="accent3"/>
                </a:solidFill>
              </a:rPr>
              <a:t>the</a:t>
            </a:r>
            <a:r>
              <a:rPr lang="nl-NL" sz="1800" dirty="0">
                <a:solidFill>
                  <a:schemeClr val="accent3"/>
                </a:solidFill>
              </a:rPr>
              <a:t> </a:t>
            </a:r>
            <a:r>
              <a:rPr lang="nl-NL" sz="1800" dirty="0" err="1">
                <a:solidFill>
                  <a:schemeClr val="accent3"/>
                </a:solidFill>
              </a:rPr>
              <a:t>adhesive</a:t>
            </a:r>
            <a:r>
              <a:rPr lang="nl-NL" sz="1800" dirty="0">
                <a:solidFill>
                  <a:schemeClr val="accent3"/>
                </a:solidFill>
              </a:rPr>
              <a:t> tape </a:t>
            </a:r>
            <a:r>
              <a:rPr lang="nl-NL" sz="1800" dirty="0" err="1">
                <a:solidFill>
                  <a:schemeClr val="accent3"/>
                </a:solidFill>
              </a:rPr>
              <a:t>industry</a:t>
            </a:r>
            <a:endParaRPr lang="nl-NL" sz="1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4-7 October 2016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Afera Annual Conference, Hamburg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06495-521A-4DBB-B630-CB4CD06534E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ekstvak 9"/>
          <p:cNvSpPr txBox="1"/>
          <p:nvPr userDrawn="1"/>
        </p:nvSpPr>
        <p:spPr>
          <a:xfrm>
            <a:off x="2996066" y="6600088"/>
            <a:ext cx="6156000" cy="25200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 anchorCtr="0">
            <a:spAutoFit/>
          </a:bodyPr>
          <a:lstStyle/>
          <a:p>
            <a:r>
              <a:rPr lang="nl-NL" sz="1800" dirty="0">
                <a:solidFill>
                  <a:schemeClr val="accent3"/>
                </a:solidFill>
              </a:rPr>
              <a:t>Promoting </a:t>
            </a:r>
            <a:r>
              <a:rPr lang="nl-NL" sz="1800" dirty="0" err="1">
                <a:solidFill>
                  <a:schemeClr val="accent3"/>
                </a:solidFill>
              </a:rPr>
              <a:t>the</a:t>
            </a:r>
            <a:r>
              <a:rPr lang="nl-NL" sz="1800" dirty="0">
                <a:solidFill>
                  <a:schemeClr val="accent3"/>
                </a:solidFill>
              </a:rPr>
              <a:t> </a:t>
            </a:r>
            <a:r>
              <a:rPr lang="nl-NL" sz="1800" dirty="0" err="1">
                <a:solidFill>
                  <a:schemeClr val="accent3"/>
                </a:solidFill>
              </a:rPr>
              <a:t>interests</a:t>
            </a:r>
            <a:r>
              <a:rPr lang="nl-NL" sz="1800" dirty="0">
                <a:solidFill>
                  <a:schemeClr val="accent3"/>
                </a:solidFill>
              </a:rPr>
              <a:t> of </a:t>
            </a:r>
            <a:r>
              <a:rPr lang="nl-NL" sz="1800" dirty="0" err="1">
                <a:solidFill>
                  <a:schemeClr val="accent3"/>
                </a:solidFill>
              </a:rPr>
              <a:t>the</a:t>
            </a:r>
            <a:r>
              <a:rPr lang="nl-NL" sz="1800" dirty="0">
                <a:solidFill>
                  <a:schemeClr val="accent3"/>
                </a:solidFill>
              </a:rPr>
              <a:t> </a:t>
            </a:r>
            <a:r>
              <a:rPr lang="nl-NL" sz="1800" dirty="0" err="1">
                <a:solidFill>
                  <a:schemeClr val="accent3"/>
                </a:solidFill>
              </a:rPr>
              <a:t>adhesive</a:t>
            </a:r>
            <a:r>
              <a:rPr lang="nl-NL" sz="1800" dirty="0">
                <a:solidFill>
                  <a:schemeClr val="accent3"/>
                </a:solidFill>
              </a:rPr>
              <a:t> tape </a:t>
            </a:r>
            <a:r>
              <a:rPr lang="nl-NL" sz="1800" dirty="0" err="1">
                <a:solidFill>
                  <a:schemeClr val="accent3"/>
                </a:solidFill>
              </a:rPr>
              <a:t>industry</a:t>
            </a:r>
            <a:endParaRPr lang="nl-NL" sz="1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4-7 October 2016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Afera Annual Conference, Hamburg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47860-C947-4814-9B74-3955B07F260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4-7 October 2016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Afera Annual Conference, Hamburg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D0FE8-E8AF-4BE1-9FCF-54B01273120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4-7 October 2016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Afera Annual Conference, Hamburg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60025-1A50-4BA7-AD35-B5002395EB4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4-7 October 2016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Afera Annual Conference, Hamburg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1BBD4-462A-40DD-8ED4-6FDD0C25258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81200"/>
            <a:ext cx="6934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56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4-7 October 2016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Afera Annual Conference, Hamburg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1D5F504-7E4C-4D39-AFD6-CC8527A05AD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987675" y="6597650"/>
            <a:ext cx="6154738" cy="260350"/>
          </a:xfrm>
          <a:prstGeom prst="rect">
            <a:avLst/>
          </a:prstGeom>
          <a:solidFill>
            <a:srgbClr val="EF252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nl-NL" sz="1600" noProof="1">
                <a:solidFill>
                  <a:schemeClr val="bg1"/>
                </a:solidFill>
              </a:rPr>
              <a:t>Promoting the Interests of the Self Adhesive Tape Industry</a:t>
            </a:r>
            <a:endParaRPr lang="nl-NL" sz="1600">
              <a:solidFill>
                <a:schemeClr val="accent2"/>
              </a:solidFill>
            </a:endParaRPr>
          </a:p>
        </p:txBody>
      </p:sp>
      <p:sp>
        <p:nvSpPr>
          <p:cNvPr id="103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0"/>
            <a:ext cx="6477000" cy="990600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van de modeltitel te bewerken</a:t>
            </a:r>
          </a:p>
        </p:txBody>
      </p:sp>
      <p:graphicFrame>
        <p:nvGraphicFramePr>
          <p:cNvPr id="1026" name="Object 21"/>
          <p:cNvGraphicFramePr>
            <a:graphicFrameLocks noChangeAspect="1"/>
          </p:cNvGraphicFramePr>
          <p:nvPr/>
        </p:nvGraphicFramePr>
        <p:xfrm>
          <a:off x="0" y="6237288"/>
          <a:ext cx="68421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Image" r:id="rId16" imgW="1704762" imgH="1085714" progId="">
                  <p:embed/>
                </p:oleObj>
              </mc:Choice>
              <mc:Fallback>
                <p:oleObj name="Image" r:id="rId16" imgW="1704762" imgH="1085714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37288"/>
                        <a:ext cx="68421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00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2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33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33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33399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333399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era.com/about-afera/member-benefits/business-specific-member-benefits-and-testimonial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205038"/>
            <a:ext cx="7561262" cy="2016125"/>
          </a:xfrm>
        </p:spPr>
        <p:txBody>
          <a:bodyPr/>
          <a:lstStyle/>
          <a:p>
            <a:r>
              <a:rPr lang="nl-NL" sz="3000" b="1" dirty="0">
                <a:solidFill>
                  <a:schemeClr val="tx1"/>
                </a:solidFill>
                <a:latin typeface="Arial" charset="0"/>
              </a:rPr>
              <a:t>Afera General </a:t>
            </a:r>
            <a:r>
              <a:rPr lang="nl-NL" sz="3000" b="1" dirty="0" err="1">
                <a:solidFill>
                  <a:schemeClr val="tx1"/>
                </a:solidFill>
                <a:latin typeface="Arial" charset="0"/>
              </a:rPr>
              <a:t>Assembly</a:t>
            </a:r>
            <a:br>
              <a:rPr lang="nl-NL" sz="3000" b="1" dirty="0">
                <a:solidFill>
                  <a:schemeClr val="tx1"/>
                </a:solidFill>
                <a:latin typeface="Arial" charset="0"/>
              </a:rPr>
            </a:br>
            <a:endParaRPr lang="nl-NL" sz="3000" b="1" dirty="0">
              <a:solidFill>
                <a:srgbClr val="000099"/>
              </a:solidFill>
              <a:latin typeface="Arial" charset="0"/>
            </a:endParaRPr>
          </a:p>
          <a:p>
            <a:r>
              <a:rPr lang="nl-NL" sz="3000" dirty="0">
                <a:solidFill>
                  <a:schemeClr val="tx1"/>
                </a:solidFill>
                <a:latin typeface="Arial" charset="0"/>
              </a:rPr>
              <a:t>6 </a:t>
            </a:r>
            <a:r>
              <a:rPr lang="nl-NL" sz="3000" dirty="0" err="1">
                <a:solidFill>
                  <a:schemeClr val="tx1"/>
                </a:solidFill>
                <a:latin typeface="Arial" charset="0"/>
              </a:rPr>
              <a:t>October</a:t>
            </a:r>
            <a:r>
              <a:rPr lang="nl-NL" sz="3000" dirty="0">
                <a:solidFill>
                  <a:schemeClr val="tx1"/>
                </a:solidFill>
                <a:latin typeface="Arial" charset="0"/>
              </a:rPr>
              <a:t> 2016</a:t>
            </a:r>
          </a:p>
          <a:p>
            <a:r>
              <a:rPr lang="nl-NL" sz="3000" dirty="0">
                <a:solidFill>
                  <a:schemeClr val="tx1"/>
                </a:solidFill>
                <a:latin typeface="Arial" charset="0"/>
              </a:rPr>
              <a:t>09.00 - 09.35 </a:t>
            </a:r>
            <a:r>
              <a:rPr lang="nl-NL" sz="3000" dirty="0" err="1">
                <a:solidFill>
                  <a:schemeClr val="tx1"/>
                </a:solidFill>
                <a:latin typeface="Arial" charset="0"/>
              </a:rPr>
              <a:t>hrs</a:t>
            </a:r>
            <a:r>
              <a:rPr lang="nl-NL" sz="3000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r>
              <a:rPr lang="en-US" sz="3000" i="1" dirty="0">
                <a:solidFill>
                  <a:schemeClr val="tx1"/>
                </a:solidFill>
                <a:latin typeface="Arial" charset="0"/>
              </a:rPr>
              <a:t>Conference Room XL</a:t>
            </a:r>
          </a:p>
          <a:p>
            <a:r>
              <a:rPr lang="nl-NL" sz="3000" dirty="0">
                <a:solidFill>
                  <a:schemeClr val="tx1"/>
                </a:solidFill>
                <a:latin typeface="Arial" charset="0"/>
              </a:rPr>
              <a:t>SIDE Hotel Hamburg</a:t>
            </a:r>
            <a:endParaRPr lang="nl-NL" dirty="0">
              <a:solidFill>
                <a:schemeClr val="tx1"/>
              </a:solidFill>
            </a:endParaRPr>
          </a:p>
          <a:p>
            <a:endParaRPr lang="nl-NL" dirty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733800" y="838200"/>
          <a:ext cx="2062163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9" name="Image" r:id="rId4" imgW="1704762" imgH="1085714" progId="">
                  <p:embed/>
                </p:oleObj>
              </mc:Choice>
              <mc:Fallback>
                <p:oleObj name="Image" r:id="rId4" imgW="1704762" imgH="1085714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838200"/>
                        <a:ext cx="2062163" cy="131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00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4-7 October 2016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Afera Annual Conference, Hamburg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0C23F-CECA-425A-BFE9-20E7ED2681AB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24135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Social media and website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776864" cy="3361928"/>
          </a:xfrm>
        </p:spPr>
        <p:txBody>
          <a:bodyPr/>
          <a:lstStyle/>
          <a:p>
            <a:pPr algn="l">
              <a:spcBef>
                <a:spcPts val="1800"/>
              </a:spcBef>
            </a:pPr>
            <a:r>
              <a:rPr lang="en-GB" sz="2400" dirty="0">
                <a:solidFill>
                  <a:schemeClr val="tx2"/>
                </a:solidFill>
              </a:rPr>
              <a:t>Integrated approach to website, SEO (search engine optimization) and social media management </a:t>
            </a:r>
            <a:br>
              <a:rPr lang="en-GB" sz="2400" b="1" dirty="0">
                <a:solidFill>
                  <a:schemeClr val="tx2"/>
                </a:solidFill>
              </a:rPr>
            </a:br>
            <a:r>
              <a:rPr lang="en-GB" sz="2000" dirty="0">
                <a:solidFill>
                  <a:schemeClr val="tx2"/>
                </a:solidFill>
              </a:rPr>
              <a:t>(by Afera working group: Sharon, Louise, Bert, Astrid, Bathsheba)</a:t>
            </a:r>
          </a:p>
          <a:p>
            <a:pPr algn="l">
              <a:spcBef>
                <a:spcPts val="1800"/>
              </a:spcBef>
            </a:pPr>
            <a:r>
              <a:rPr lang="en-GB" sz="2400" dirty="0">
                <a:solidFill>
                  <a:schemeClr val="tx2"/>
                </a:solidFill>
              </a:rPr>
              <a:t>Content coming from numerous parties (e.g. TC, MC, etc.) </a:t>
            </a:r>
            <a:r>
              <a:rPr lang="en-GB" sz="2400" b="1" dirty="0">
                <a:solidFill>
                  <a:schemeClr val="tx2"/>
                </a:solidFill>
              </a:rPr>
              <a:t> – “Why Tape?” </a:t>
            </a:r>
            <a:r>
              <a:rPr lang="en-GB" sz="2400" dirty="0">
                <a:solidFill>
                  <a:schemeClr val="tx2"/>
                </a:solidFill>
              </a:rPr>
              <a:t>will linked to Twitter followers of</a:t>
            </a:r>
            <a:r>
              <a:rPr lang="en-GB" sz="2400" b="1" dirty="0">
                <a:solidFill>
                  <a:schemeClr val="tx2"/>
                </a:solidFill>
              </a:rPr>
              <a:t> @_</a:t>
            </a:r>
            <a:r>
              <a:rPr lang="en-GB" sz="2400" b="1" dirty="0" err="1">
                <a:solidFill>
                  <a:schemeClr val="tx2"/>
                </a:solidFill>
              </a:rPr>
              <a:t>ProductDesign</a:t>
            </a:r>
            <a:r>
              <a:rPr lang="en-GB" sz="2400" b="1" dirty="0">
                <a:solidFill>
                  <a:schemeClr val="tx2"/>
                </a:solidFill>
              </a:rPr>
              <a:t> </a:t>
            </a:r>
            <a:r>
              <a:rPr lang="en-GB" sz="2400" dirty="0">
                <a:solidFill>
                  <a:schemeClr val="tx2"/>
                </a:solidFill>
                <a:sym typeface="Wingdings" panose="05000000000000000000" pitchFamily="2" charset="2"/>
              </a:rPr>
              <a:t> to be launched in 6-8 weeks  watch out for next news letter!!</a:t>
            </a:r>
            <a:endParaRPr lang="en-GB" sz="2400" dirty="0">
              <a:solidFill>
                <a:schemeClr val="tx2"/>
              </a:solidFill>
            </a:endParaRPr>
          </a:p>
          <a:p>
            <a:pPr algn="l"/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9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24135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Social media and website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776864" cy="3361928"/>
          </a:xfrm>
        </p:spPr>
        <p:txBody>
          <a:bodyPr/>
          <a:lstStyle/>
          <a:p>
            <a:pPr algn="l"/>
            <a:r>
              <a:rPr lang="en-GB" sz="2400" dirty="0">
                <a:solidFill>
                  <a:schemeClr val="tx2"/>
                </a:solidFill>
              </a:rPr>
              <a:t>Next stage of content management: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Foundation of a LinkedIn group among MC members to share and generate additional (branded) content (both text and videos)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Hold webinar to share status of Afera activities with broader member audience (experts from your companies)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</a:rPr>
              <a:t>Have a professional resource to keep our content (plan) up to date</a:t>
            </a:r>
          </a:p>
        </p:txBody>
      </p:sp>
    </p:spTree>
    <p:extLst>
      <p:ext uri="{BB962C8B-B14F-4D97-AF65-F5344CB8AC3E}">
        <p14:creationId xmlns:p14="http://schemas.microsoft.com/office/powerpoint/2010/main" val="292852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84175"/>
          </a:xfrm>
        </p:spPr>
        <p:txBody>
          <a:bodyPr/>
          <a:lstStyle/>
          <a:p>
            <a:pPr>
              <a:lnSpc>
                <a:spcPct val="50000"/>
              </a:lnSpc>
              <a:spcBef>
                <a:spcPct val="50000"/>
              </a:spcBef>
              <a:tabLst>
                <a:tab pos="177800" algn="l"/>
                <a:tab pos="381000" algn="l"/>
                <a:tab pos="5613400" algn="l"/>
              </a:tabLst>
              <a:defRPr/>
            </a:pPr>
            <a:br>
              <a:rPr lang="en-GB" sz="2800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Membership recruitment</a:t>
            </a:r>
            <a:br>
              <a:rPr lang="en-GB" b="1" dirty="0">
                <a:solidFill>
                  <a:schemeClr val="tx1"/>
                </a:solidFill>
              </a:rPr>
            </a:b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15616" y="2276872"/>
            <a:ext cx="7342584" cy="3073896"/>
          </a:xfrm>
        </p:spPr>
        <p:txBody>
          <a:bodyPr/>
          <a:lstStyle/>
          <a:p>
            <a:pPr algn="l">
              <a:spcBef>
                <a:spcPts val="1200"/>
              </a:spcBef>
            </a:pPr>
            <a:r>
              <a:rPr lang="en-GB" dirty="0">
                <a:solidFill>
                  <a:schemeClr val="tx1"/>
                </a:solidFill>
              </a:rPr>
              <a:t>We generated a database of potentials</a:t>
            </a:r>
          </a:p>
          <a:p>
            <a:pPr algn="l">
              <a:spcBef>
                <a:spcPts val="1200"/>
              </a:spcBef>
            </a:pPr>
            <a:r>
              <a:rPr lang="en-GB" dirty="0">
                <a:solidFill>
                  <a:schemeClr val="tx1"/>
                </a:solidFill>
              </a:rPr>
              <a:t>Working group (Stefan </a:t>
            </a:r>
            <a:r>
              <a:rPr lang="en-GB" dirty="0" err="1">
                <a:solidFill>
                  <a:schemeClr val="tx1"/>
                </a:solidFill>
              </a:rPr>
              <a:t>Meirsman</a:t>
            </a:r>
            <a:r>
              <a:rPr lang="en-GB" dirty="0">
                <a:solidFill>
                  <a:schemeClr val="tx1"/>
                </a:solidFill>
              </a:rPr>
              <a:t>, Melanie Lack, </a:t>
            </a:r>
            <a:r>
              <a:rPr lang="en-GB" dirty="0" err="1">
                <a:solidFill>
                  <a:schemeClr val="tx1"/>
                </a:solidFill>
              </a:rPr>
              <a:t>Stefen</a:t>
            </a:r>
            <a:r>
              <a:rPr lang="en-GB" dirty="0">
                <a:solidFill>
                  <a:schemeClr val="tx1"/>
                </a:solidFill>
              </a:rPr>
              <a:t> Neuner, Mike Watson, +)  to invite potential members</a:t>
            </a:r>
          </a:p>
        </p:txBody>
      </p:sp>
      <p:pic>
        <p:nvPicPr>
          <p:cNvPr id="4" name="Afbeelding 3" descr="Member of Afera Logo 1905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797152"/>
            <a:ext cx="1872208" cy="190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3710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84175"/>
          </a:xfrm>
        </p:spPr>
        <p:txBody>
          <a:bodyPr/>
          <a:lstStyle/>
          <a:p>
            <a:pPr>
              <a:lnSpc>
                <a:spcPct val="50000"/>
              </a:lnSpc>
              <a:spcBef>
                <a:spcPct val="50000"/>
              </a:spcBef>
              <a:tabLst>
                <a:tab pos="177800" algn="l"/>
                <a:tab pos="381000" algn="l"/>
                <a:tab pos="5613400" algn="l"/>
              </a:tabLst>
              <a:defRPr/>
            </a:pPr>
            <a:br>
              <a:rPr lang="en-GB" sz="2800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Membership recruitment</a:t>
            </a:r>
            <a:br>
              <a:rPr lang="en-GB" b="1" dirty="0">
                <a:solidFill>
                  <a:schemeClr val="tx1"/>
                </a:solidFill>
              </a:rPr>
            </a:br>
            <a:br>
              <a:rPr lang="en-GB" b="1" dirty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</a:rPr>
              <a:t>supported by web page content </a:t>
            </a:r>
            <a:br>
              <a:rPr lang="en-GB" b="1" dirty="0">
                <a:solidFill>
                  <a:schemeClr val="tx1"/>
                </a:solidFill>
              </a:rPr>
            </a:br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55" y="2132856"/>
            <a:ext cx="7041490" cy="3298222"/>
          </a:xfrm>
          <a:prstGeom prst="rect">
            <a:avLst/>
          </a:prstGeom>
        </p:spPr>
      </p:pic>
      <p:sp>
        <p:nvSpPr>
          <p:cNvPr id="7" name="Rechthoek 3"/>
          <p:cNvSpPr/>
          <p:nvPr/>
        </p:nvSpPr>
        <p:spPr>
          <a:xfrm>
            <a:off x="1051255" y="5575094"/>
            <a:ext cx="7320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nl-NL" sz="1800" dirty="0">
                <a:hlinkClick r:id="rId3"/>
              </a:rPr>
              <a:t>http://www.afera.com/about-afera/member-benefits/business-specific-member-benefits-and-testimonial.html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607017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84175"/>
          </a:xfrm>
        </p:spPr>
        <p:txBody>
          <a:bodyPr/>
          <a:lstStyle/>
          <a:p>
            <a:pPr>
              <a:lnSpc>
                <a:spcPct val="50000"/>
              </a:lnSpc>
              <a:spcBef>
                <a:spcPct val="50000"/>
              </a:spcBef>
              <a:tabLst>
                <a:tab pos="177800" algn="l"/>
                <a:tab pos="381000" algn="l"/>
                <a:tab pos="5613400" algn="l"/>
              </a:tabLst>
              <a:defRPr/>
            </a:pPr>
            <a:br>
              <a:rPr lang="en-GB" sz="2800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Membership satisfaction survey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15616" y="2276872"/>
            <a:ext cx="7342584" cy="3073896"/>
          </a:xfrm>
        </p:spPr>
        <p:txBody>
          <a:bodyPr/>
          <a:lstStyle/>
          <a:p>
            <a:pPr algn="l"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</a:rPr>
              <a:t>60% of member response rate</a:t>
            </a:r>
          </a:p>
          <a:p>
            <a:pPr algn="l"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</a:rPr>
              <a:t>Networking and (regulatory) standardization is main reason for membership</a:t>
            </a:r>
          </a:p>
          <a:p>
            <a:pPr algn="l"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</a:rPr>
              <a:t>Most want Annual </a:t>
            </a:r>
            <a:r>
              <a:rPr lang="en-US" sz="2400" dirty="0" err="1">
                <a:solidFill>
                  <a:schemeClr val="tx1"/>
                </a:solidFill>
              </a:rPr>
              <a:t>Conf</a:t>
            </a:r>
            <a:r>
              <a:rPr lang="en-US" sz="2400" dirty="0">
                <a:solidFill>
                  <a:schemeClr val="tx1"/>
                </a:solidFill>
              </a:rPr>
              <a:t> to be held in Italy and in fall</a:t>
            </a:r>
          </a:p>
          <a:p>
            <a:pPr algn="l"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</a:rPr>
              <a:t>Favorite topics: market data, economic trends, technology info and regulatory affairs most popular for papers at events</a:t>
            </a:r>
          </a:p>
          <a:p>
            <a:pPr algn="l">
              <a:spcBef>
                <a:spcPts val="1200"/>
              </a:spcBef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4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84175"/>
          </a:xfrm>
        </p:spPr>
        <p:txBody>
          <a:bodyPr/>
          <a:lstStyle/>
          <a:p>
            <a:pPr>
              <a:lnSpc>
                <a:spcPct val="50000"/>
              </a:lnSpc>
              <a:spcBef>
                <a:spcPct val="50000"/>
              </a:spcBef>
              <a:tabLst>
                <a:tab pos="177800" algn="l"/>
                <a:tab pos="381000" algn="l"/>
                <a:tab pos="5613400" algn="l"/>
              </a:tabLst>
              <a:defRPr/>
            </a:pPr>
            <a:br>
              <a:rPr lang="en-GB" sz="2800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Market data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15616" y="2276872"/>
            <a:ext cx="7342584" cy="3073896"/>
          </a:xfrm>
        </p:spPr>
        <p:txBody>
          <a:bodyPr/>
          <a:lstStyle/>
          <a:p>
            <a:pPr algn="l"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</a:rPr>
              <a:t>Regular review and analysis of existing surveys (e.g. AWA, </a:t>
            </a:r>
            <a:r>
              <a:rPr lang="en-US" sz="2400" dirty="0" err="1">
                <a:solidFill>
                  <a:schemeClr val="tx1"/>
                </a:solidFill>
              </a:rPr>
              <a:t>Freedonia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Markets</a:t>
            </a:r>
            <a:r>
              <a:rPr lang="en-US" sz="2000" dirty="0" err="1">
                <a:solidFill>
                  <a:schemeClr val="tx1"/>
                </a:solidFill>
              </a:rPr>
              <a:t>And</a:t>
            </a:r>
            <a:r>
              <a:rPr lang="en-US" sz="2400" dirty="0" err="1">
                <a:solidFill>
                  <a:schemeClr val="tx1"/>
                </a:solidFill>
              </a:rPr>
              <a:t>Markets</a:t>
            </a:r>
            <a:r>
              <a:rPr lang="en-US" sz="2400" dirty="0">
                <a:solidFill>
                  <a:schemeClr val="tx1"/>
                </a:solidFill>
              </a:rPr>
              <a:t>, etc.)</a:t>
            </a:r>
          </a:p>
          <a:p>
            <a:pPr algn="l"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</a:rPr>
              <a:t>Benchmarking with information form e.g. </a:t>
            </a:r>
            <a:r>
              <a:rPr lang="en-US" sz="2400" dirty="0" err="1">
                <a:solidFill>
                  <a:schemeClr val="tx1"/>
                </a:solidFill>
              </a:rPr>
              <a:t>Catia</a:t>
            </a:r>
            <a:endParaRPr lang="en-US" sz="2400" dirty="0">
              <a:solidFill>
                <a:schemeClr val="tx1"/>
              </a:solidFill>
            </a:endParaRPr>
          </a:p>
          <a:p>
            <a:pPr algn="l"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</a:rPr>
              <a:t>Preparation of relevant information/ latest intelligence for the annual conference 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 paper by internal or external partner (e.g. 2016 – Corey Reardon, AWA)</a:t>
            </a:r>
            <a:endParaRPr lang="en-US" sz="2400" dirty="0">
              <a:solidFill>
                <a:schemeClr val="tx1"/>
              </a:solidFill>
            </a:endParaRPr>
          </a:p>
          <a:p>
            <a:pPr algn="l">
              <a:spcBef>
                <a:spcPts val="1200"/>
              </a:spcBef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9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24135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Annual conference 2017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17020" y="1772816"/>
            <a:ext cx="7959436" cy="336192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tx2"/>
              </a:solidFill>
            </a:endParaRPr>
          </a:p>
          <a:p>
            <a:pPr algn="l"/>
            <a:r>
              <a:rPr lang="en-GB" b="1" dirty="0">
                <a:solidFill>
                  <a:schemeClr val="tx2"/>
                </a:solidFill>
              </a:rPr>
              <a:t>Any ideas or wishes……????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tx2"/>
              </a:solidFill>
            </a:endParaRPr>
          </a:p>
          <a:p>
            <a:pPr algn="l"/>
            <a:r>
              <a:rPr lang="en-GB" dirty="0">
                <a:solidFill>
                  <a:schemeClr val="tx2"/>
                </a:solidFill>
              </a:rPr>
              <a:t>Speak to any of the committee members!!</a:t>
            </a:r>
          </a:p>
          <a:p>
            <a:pPr algn="l"/>
            <a:endParaRPr lang="en-GB" dirty="0">
              <a:solidFill>
                <a:schemeClr val="tx2"/>
              </a:solidFill>
            </a:endParaRPr>
          </a:p>
          <a:p>
            <a:pPr algn="l"/>
            <a:r>
              <a:rPr lang="en-GB" dirty="0">
                <a:solidFill>
                  <a:schemeClr val="tx2"/>
                </a:solidFill>
              </a:rPr>
              <a:t>Again: internal as well as external speakers</a:t>
            </a:r>
          </a:p>
          <a:p>
            <a:pPr algn="l"/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8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914400" y="838200"/>
            <a:ext cx="746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Afera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 Technical Committee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General Report 2016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Plans 2017</a:t>
            </a:r>
            <a:endParaRPr lang="nl-NL" dirty="0"/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683568" y="3548608"/>
            <a:ext cx="800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3200" b="1" dirty="0">
                <a:solidFill>
                  <a:schemeClr val="tx1"/>
                </a:solidFill>
              </a:rPr>
              <a:t>By Chairman: Evert Smit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93745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Realised</a:t>
            </a:r>
            <a:r>
              <a:rPr lang="de-DE" dirty="0"/>
              <a:t> / </a:t>
            </a:r>
            <a:r>
              <a:rPr lang="de-DE" dirty="0" err="1"/>
              <a:t>Actioned</a:t>
            </a:r>
            <a:r>
              <a:rPr lang="de-DE" dirty="0"/>
              <a:t> 2016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75656" y="1196752"/>
            <a:ext cx="6934200" cy="4114800"/>
          </a:xfrm>
        </p:spPr>
        <p:txBody>
          <a:bodyPr/>
          <a:lstStyle/>
          <a:p>
            <a:r>
              <a:rPr lang="de-DE" dirty="0"/>
              <a:t>Further Global Test </a:t>
            </a:r>
            <a:r>
              <a:rPr lang="de-DE" dirty="0" err="1"/>
              <a:t>Methods</a:t>
            </a:r>
            <a:r>
              <a:rPr lang="de-DE" dirty="0"/>
              <a:t> </a:t>
            </a:r>
            <a:r>
              <a:rPr lang="de-DE" dirty="0" err="1"/>
              <a:t>Harmonisation</a:t>
            </a:r>
            <a:endParaRPr lang="de-DE" dirty="0"/>
          </a:p>
          <a:p>
            <a:pPr lvl="1"/>
            <a:r>
              <a:rPr lang="de-DE" dirty="0"/>
              <a:t>3 </a:t>
            </a:r>
            <a:r>
              <a:rPr lang="de-DE" dirty="0" err="1"/>
              <a:t>Methods</a:t>
            </a:r>
            <a:r>
              <a:rPr lang="de-DE" dirty="0"/>
              <a:t> global</a:t>
            </a:r>
          </a:p>
          <a:p>
            <a:pPr lvl="1"/>
            <a:r>
              <a:rPr lang="de-DE" dirty="0"/>
              <a:t>Global Tape Forum in May 2016</a:t>
            </a:r>
          </a:p>
          <a:p>
            <a:r>
              <a:rPr lang="de-DE" dirty="0"/>
              <a:t>5 EU </a:t>
            </a:r>
            <a:r>
              <a:rPr lang="de-DE" dirty="0" err="1"/>
              <a:t>speakers</a:t>
            </a:r>
            <a:r>
              <a:rPr lang="de-DE" dirty="0"/>
              <a:t> </a:t>
            </a:r>
            <a:r>
              <a:rPr lang="de-DE" dirty="0" err="1"/>
              <a:t>at</a:t>
            </a:r>
            <a:r>
              <a:rPr lang="de-DE" dirty="0"/>
              <a:t> GTF / CATIA Beijing via Afera</a:t>
            </a:r>
          </a:p>
          <a:p>
            <a:pPr lvl="1"/>
            <a:r>
              <a:rPr lang="de-DE" dirty="0" err="1"/>
              <a:t>Presented</a:t>
            </a:r>
            <a:r>
              <a:rPr lang="de-DE" dirty="0"/>
              <a:t> Afera: </a:t>
            </a:r>
            <a:r>
              <a:rPr lang="en-GB" dirty="0"/>
              <a:t>“The Heart of the European Adhesive Tape Network”</a:t>
            </a:r>
            <a:endParaRPr lang="de-DE" dirty="0"/>
          </a:p>
          <a:p>
            <a:r>
              <a:rPr lang="de-DE" dirty="0"/>
              <a:t>Tape College 2016</a:t>
            </a:r>
          </a:p>
        </p:txBody>
      </p:sp>
    </p:spTree>
    <p:extLst>
      <p:ext uri="{BB962C8B-B14F-4D97-AF65-F5344CB8AC3E}">
        <p14:creationId xmlns:p14="http://schemas.microsoft.com/office/powerpoint/2010/main" val="2165367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Realised</a:t>
            </a:r>
            <a:r>
              <a:rPr lang="de-DE" dirty="0"/>
              <a:t> / </a:t>
            </a:r>
            <a:r>
              <a:rPr lang="de-DE" dirty="0" err="1"/>
              <a:t>Actioned</a:t>
            </a:r>
            <a:r>
              <a:rPr lang="de-DE" dirty="0"/>
              <a:t> 2016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75656" y="1196752"/>
            <a:ext cx="6934200" cy="4114800"/>
          </a:xfrm>
        </p:spPr>
        <p:txBody>
          <a:bodyPr/>
          <a:lstStyle/>
          <a:p>
            <a:r>
              <a:rPr lang="de-DE" dirty="0"/>
              <a:t>Working Groups</a:t>
            </a:r>
          </a:p>
          <a:p>
            <a:pPr lvl="1"/>
            <a:r>
              <a:rPr lang="de-DE" dirty="0"/>
              <a:t>Educational Curriculum – </a:t>
            </a:r>
            <a:r>
              <a:rPr lang="de-DE" dirty="0" err="1"/>
              <a:t>with</a:t>
            </a:r>
            <a:r>
              <a:rPr lang="de-DE" dirty="0"/>
              <a:t> Marketing </a:t>
            </a:r>
            <a:r>
              <a:rPr lang="de-DE" dirty="0" err="1"/>
              <a:t>Committee</a:t>
            </a:r>
            <a:r>
              <a:rPr lang="de-DE" dirty="0"/>
              <a:t> – </a:t>
            </a:r>
            <a:r>
              <a:rPr lang="de-DE" dirty="0" err="1"/>
              <a:t>start</a:t>
            </a:r>
            <a:r>
              <a:rPr lang="de-DE" dirty="0"/>
              <a:t> in UK</a:t>
            </a:r>
          </a:p>
          <a:p>
            <a:pPr lvl="1"/>
            <a:r>
              <a:rPr lang="de-DE" dirty="0"/>
              <a:t>Test </a:t>
            </a:r>
            <a:r>
              <a:rPr lang="de-DE" dirty="0" err="1"/>
              <a:t>methods</a:t>
            </a:r>
            <a:r>
              <a:rPr lang="de-DE" dirty="0"/>
              <a:t>: </a:t>
            </a:r>
            <a:r>
              <a:rPr lang="de-DE" dirty="0" err="1"/>
              <a:t>disbanded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Project Team on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basis</a:t>
            </a:r>
            <a:endParaRPr lang="de-DE" dirty="0"/>
          </a:p>
          <a:p>
            <a:pPr lvl="1"/>
            <a:r>
              <a:rPr lang="de-DE" dirty="0"/>
              <a:t>Regulatory Focus Group</a:t>
            </a:r>
          </a:p>
          <a:p>
            <a:pPr lvl="1"/>
            <a:r>
              <a:rPr lang="de-DE" dirty="0"/>
              <a:t>„</a:t>
            </a:r>
            <a:r>
              <a:rPr lang="de-DE" dirty="0" err="1"/>
              <a:t>Why</a:t>
            </a:r>
            <a:r>
              <a:rPr lang="de-DE" dirty="0"/>
              <a:t> Tape?“ </a:t>
            </a:r>
            <a:r>
              <a:rPr lang="de-DE" dirty="0" err="1"/>
              <a:t>website</a:t>
            </a:r>
            <a:r>
              <a:rPr lang="de-DE" dirty="0"/>
              <a:t> </a:t>
            </a:r>
            <a:r>
              <a:rPr lang="de-DE" dirty="0" err="1"/>
              <a:t>overhaul</a:t>
            </a:r>
            <a:endParaRPr lang="de-DE" dirty="0"/>
          </a:p>
          <a:p>
            <a:pPr lvl="2"/>
            <a:r>
              <a:rPr lang="de-DE" dirty="0"/>
              <a:t>Go-live in 6-8 </a:t>
            </a:r>
            <a:r>
              <a:rPr lang="de-DE" dirty="0" err="1"/>
              <a:t>weeks</a:t>
            </a:r>
            <a:endParaRPr lang="de-DE" dirty="0"/>
          </a:p>
          <a:p>
            <a:r>
              <a:rPr lang="de-DE" dirty="0"/>
              <a:t>Regulatory </a:t>
            </a:r>
            <a:r>
              <a:rPr lang="de-DE" dirty="0" err="1"/>
              <a:t>activities</a:t>
            </a:r>
            <a:endParaRPr lang="de-DE" dirty="0"/>
          </a:p>
          <a:p>
            <a:pPr lvl="1"/>
            <a:r>
              <a:rPr lang="de-DE" dirty="0"/>
              <a:t>BREF </a:t>
            </a:r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member</a:t>
            </a:r>
            <a:r>
              <a:rPr lang="de-DE" dirty="0"/>
              <a:t> </a:t>
            </a:r>
            <a:r>
              <a:rPr lang="de-DE" dirty="0" err="1"/>
              <a:t>companies</a:t>
            </a:r>
            <a:endParaRPr lang="de-DE" dirty="0"/>
          </a:p>
          <a:p>
            <a:pPr lvl="2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4371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l-NL"/>
              <a:t>4-7 October 2016</a:t>
            </a:r>
            <a:endParaRPr lang="nl-NL" dirty="0"/>
          </a:p>
        </p:txBody>
      </p:sp>
      <p:sp>
        <p:nvSpPr>
          <p:cNvPr id="5123" name="Tijdelijke aanduiding voor voettekst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Afera Annual Conference, Hamburg</a:t>
            </a:r>
            <a:endParaRPr lang="nl-NL" dirty="0"/>
          </a:p>
        </p:txBody>
      </p:sp>
      <p:sp>
        <p:nvSpPr>
          <p:cNvPr id="5124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19AE34-C3D3-4142-ABD5-CA4428CAAFF2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32656"/>
            <a:ext cx="5851211" cy="581952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ISO/CEN Activities</a:t>
            </a:r>
            <a:br>
              <a:rPr lang="en-US" altLang="de-DE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Industry Standards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>
          <a:xfrm>
            <a:off x="1547664" y="1412776"/>
            <a:ext cx="6934200" cy="4114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Establishment of self adhesive tape mirror committees</a:t>
            </a: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en-US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All Afera/CEN TC related matters are being handled by DIN</a:t>
            </a: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en-US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DIN is taking care of the renumbering of the national test methods relating to our ISO test methods. 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Status of global Industry Standards</a:t>
            </a: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en-US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Newly created globally </a:t>
            </a:r>
            <a:r>
              <a:rPr lang="en-US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harmonised</a:t>
            </a:r>
            <a:r>
              <a:rPr lang="en-US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test method GTF 6001 (SAFT Test Method) has been </a:t>
            </a:r>
            <a:r>
              <a:rPr lang="en-US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isued</a:t>
            </a:r>
            <a:endParaRPr lang="en-US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en-US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Thickness Test Method and Width &amp; Length Test Method are </a:t>
            </a:r>
            <a:r>
              <a:rPr lang="en-US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harmonised</a:t>
            </a:r>
            <a:r>
              <a:rPr lang="en-US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test methods, agreed at GTF: GTF 6002 and GTF 6003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Precision and Bias Statement status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Critical in evaluations. Tesa and Lohmann delegates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de-DE" sz="1600" dirty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de-DE" sz="1600" dirty="0">
              <a:solidFill>
                <a:schemeClr val="accent2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de-DE" sz="1600" dirty="0">
              <a:solidFill>
                <a:schemeClr val="accent2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de-DE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4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Regulatory </a:t>
            </a:r>
            <a:r>
              <a:rPr lang="de-DE" dirty="0" err="1"/>
              <a:t>Activities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75656" y="1484784"/>
            <a:ext cx="6934200" cy="4968552"/>
          </a:xfrm>
        </p:spPr>
        <p:txBody>
          <a:bodyPr/>
          <a:lstStyle/>
          <a:p>
            <a:pPr>
              <a:tabLst>
                <a:tab pos="228600" algn="l"/>
              </a:tabLst>
              <a:defRPr/>
            </a:pPr>
            <a:r>
              <a:rPr lang="en-GB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Collaboration with FEICA</a:t>
            </a:r>
            <a:r>
              <a:rPr lang="nl-NL" sz="3200" dirty="0">
                <a:latin typeface="Arial" pitchFamily="34" charset="0"/>
                <a:cs typeface="Arial" pitchFamily="34" charset="0"/>
              </a:rPr>
              <a:t> on </a:t>
            </a:r>
            <a:r>
              <a:rPr lang="en-GB" sz="32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CoRAP</a:t>
            </a:r>
            <a:r>
              <a:rPr lang="en-GB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SVHC candidate list sharing</a:t>
            </a:r>
            <a:endParaRPr lang="en-GB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>
              <a:tabLst>
                <a:tab pos="228600" algn="l"/>
              </a:tabLst>
              <a:defRPr/>
            </a:pPr>
            <a:r>
              <a:rPr lang="en-GB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0.1% SVHC threshold – ECJ ruling</a:t>
            </a:r>
          </a:p>
          <a:p>
            <a:pPr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GB" sz="1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CheMI</a:t>
            </a:r>
            <a:r>
              <a:rPr lang="en-GB" sz="1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Platform defending the interests of adhesive tape</a:t>
            </a:r>
          </a:p>
          <a:p>
            <a:pPr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GB" sz="1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Platform will invite a representative of ECHA &amp; EU to discuss how to interpret this ECJ ruling and how we should adopt this in guidance documents </a:t>
            </a:r>
          </a:p>
          <a:p>
            <a:pPr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GB" sz="1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Afera Regulatory WG (tesa, Avery, Nitto, 3M and Lohmann) met to discuss a standpoint for adhesive tapes which has been sent out</a:t>
            </a:r>
            <a:endParaRPr lang="en-GB" sz="16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17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Regulatory </a:t>
            </a:r>
            <a:r>
              <a:rPr lang="de-DE" dirty="0" err="1"/>
              <a:t>Activities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75656" y="1484784"/>
            <a:ext cx="6934200" cy="4968552"/>
          </a:xfrm>
        </p:spPr>
        <p:txBody>
          <a:bodyPr/>
          <a:lstStyle/>
          <a:p>
            <a:pPr>
              <a:tabLst>
                <a:tab pos="447675" algn="l"/>
              </a:tabLst>
              <a:defRPr/>
            </a:pPr>
            <a:r>
              <a:rPr lang="de-DE" dirty="0">
                <a:latin typeface="Arial" pitchFamily="34" charset="0"/>
                <a:ea typeface="Times New Roman" pitchFamily="18" charset="0"/>
                <a:cs typeface="Arial" pitchFamily="34" charset="0"/>
              </a:rPr>
              <a:t>BREF / ESVOC</a:t>
            </a:r>
          </a:p>
          <a:p>
            <a:pPr lvl="1">
              <a:tabLst>
                <a:tab pos="447675" algn="l"/>
              </a:tabLst>
              <a:defRPr/>
            </a:pPr>
            <a:r>
              <a:rPr lang="de-DE" dirty="0">
                <a:latin typeface="Arial" pitchFamily="34" charset="0"/>
                <a:cs typeface="Arial" pitchFamily="34" charset="0"/>
              </a:rPr>
              <a:t>Member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companies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joined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forces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responded</a:t>
            </a:r>
            <a:r>
              <a:rPr lang="de-DE" dirty="0">
                <a:latin typeface="Arial" pitchFamily="34" charset="0"/>
                <a:cs typeface="Arial" pitchFamily="34" charset="0"/>
              </a:rPr>
              <a:t> on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questionnaire</a:t>
            </a:r>
            <a:r>
              <a:rPr lang="de-DE" dirty="0">
                <a:latin typeface="Arial" pitchFamily="34" charset="0"/>
                <a:cs typeface="Arial" pitchFamily="34" charset="0"/>
              </a:rPr>
              <a:t> via Afera</a:t>
            </a:r>
          </a:p>
          <a:p>
            <a:pPr>
              <a:tabLst>
                <a:tab pos="447675" algn="l"/>
              </a:tabLst>
              <a:defRPr/>
            </a:pPr>
            <a:r>
              <a:rPr lang="de-DE" dirty="0">
                <a:latin typeface="Arial" pitchFamily="34" charset="0"/>
                <a:ea typeface="Times New Roman" pitchFamily="18" charset="0"/>
                <a:cs typeface="Arial" pitchFamily="34" charset="0"/>
              </a:rPr>
              <a:t>Hot </a:t>
            </a:r>
            <a:r>
              <a:rPr lang="de-DE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topics</a:t>
            </a:r>
            <a:r>
              <a:rPr lang="de-DE" dirty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lvl="1">
              <a:tabLst>
                <a:tab pos="447675" algn="l"/>
              </a:tabLst>
              <a:defRPr/>
            </a:pPr>
            <a:r>
              <a:rPr lang="de-DE" dirty="0">
                <a:latin typeface="Arial" pitchFamily="34" charset="0"/>
                <a:ea typeface="Times New Roman" pitchFamily="18" charset="0"/>
                <a:cs typeface="Arial" pitchFamily="34" charset="0"/>
              </a:rPr>
              <a:t>MDI (</a:t>
            </a:r>
            <a:r>
              <a:rPr lang="de-DE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isocyanates</a:t>
            </a:r>
            <a:r>
              <a:rPr lang="de-DE" dirty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lvl="1">
              <a:tabLst>
                <a:tab pos="447675" algn="l"/>
              </a:tabLst>
              <a:defRPr/>
            </a:pPr>
            <a:r>
              <a:rPr lang="de-DE" dirty="0">
                <a:latin typeface="Arial" pitchFamily="34" charset="0"/>
                <a:ea typeface="Times New Roman" pitchFamily="18" charset="0"/>
                <a:cs typeface="Arial" pitchFamily="34" charset="0"/>
              </a:rPr>
              <a:t>Formaldehyde</a:t>
            </a:r>
          </a:p>
          <a:p>
            <a:pPr lvl="1">
              <a:tabLst>
                <a:tab pos="447675" algn="l"/>
              </a:tabLst>
              <a:defRPr/>
            </a:pPr>
            <a:r>
              <a:rPr lang="de-DE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Biocides</a:t>
            </a:r>
            <a:r>
              <a:rPr lang="de-DE" dirty="0"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de-DE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dispersions</a:t>
            </a:r>
            <a:r>
              <a:rPr lang="de-DE" dirty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lvl="1">
              <a:tabLst>
                <a:tab pos="447675" algn="l"/>
              </a:tabLst>
              <a:defRPr/>
            </a:pPr>
            <a:r>
              <a:rPr lang="de-DE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Conflict</a:t>
            </a:r>
            <a:r>
              <a:rPr lang="de-DE" dirty="0">
                <a:latin typeface="Arial" pitchFamily="34" charset="0"/>
                <a:ea typeface="Times New Roman" pitchFamily="18" charset="0"/>
                <a:cs typeface="Arial" pitchFamily="34" charset="0"/>
              </a:rPr>
              <a:t> Minerals</a:t>
            </a:r>
          </a:p>
          <a:p>
            <a:pPr lvl="1">
              <a:tabLst>
                <a:tab pos="447675" algn="l"/>
              </a:tabLst>
              <a:defRPr/>
            </a:pPr>
            <a:r>
              <a:rPr lang="de-DE" dirty="0"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  <a:endParaRPr lang="en-GB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67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Grafik 1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670300"/>
            <a:ext cx="4248150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Grafik 2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020763"/>
            <a:ext cx="467360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Ellipse 1"/>
          <p:cNvSpPr>
            <a:spLocks noChangeArrowheads="1"/>
          </p:cNvSpPr>
          <p:nvPr/>
        </p:nvSpPr>
        <p:spPr bwMode="auto">
          <a:xfrm>
            <a:off x="2411413" y="4005263"/>
            <a:ext cx="1512887" cy="1152525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European Recovered Paper Council (ERPC)</a:t>
            </a:r>
          </a:p>
        </p:txBody>
      </p:sp>
    </p:spTree>
    <p:extLst>
      <p:ext uri="{BB962C8B-B14F-4D97-AF65-F5344CB8AC3E}">
        <p14:creationId xmlns:p14="http://schemas.microsoft.com/office/powerpoint/2010/main" val="1439925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Grafik 2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9" y="1125538"/>
            <a:ext cx="3052762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Grafik 3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70" y="2835279"/>
            <a:ext cx="5627687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059608" y="1628800"/>
            <a:ext cx="5832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2788" indent="-712788" eaLnBrk="1" hangingPunct="1">
              <a:lnSpc>
                <a:spcPct val="105000"/>
              </a:lnSpc>
              <a:buClr>
                <a:srgbClr val="E1000F"/>
              </a:buClr>
              <a:buSzPct val="120000"/>
            </a:pPr>
            <a:r>
              <a:rPr lang="en-US" sz="2000" u="sng" dirty="0">
                <a:solidFill>
                  <a:srgbClr val="C00000"/>
                </a:solidFill>
                <a:latin typeface="Arial" charset="0"/>
              </a:rPr>
              <a:t>Goal</a:t>
            </a:r>
            <a:r>
              <a:rPr lang="en-US" sz="2000" b="0" dirty="0">
                <a:solidFill>
                  <a:srgbClr val="C00000"/>
                </a:solidFill>
                <a:latin typeface="Arial" charset="0"/>
              </a:rPr>
              <a:t>:	to avoid COM regulation on paper recycling shares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European Recovered Paper Council (ERPC)</a:t>
            </a:r>
          </a:p>
        </p:txBody>
      </p:sp>
    </p:spTree>
    <p:extLst>
      <p:ext uri="{BB962C8B-B14F-4D97-AF65-F5344CB8AC3E}">
        <p14:creationId xmlns:p14="http://schemas.microsoft.com/office/powerpoint/2010/main" val="3035903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feld 1"/>
          <p:cNvSpPr txBox="1">
            <a:spLocks noChangeArrowheads="1"/>
          </p:cNvSpPr>
          <p:nvPr/>
        </p:nvSpPr>
        <p:spPr bwMode="auto">
          <a:xfrm>
            <a:off x="1475656" y="1323182"/>
            <a:ext cx="7511182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76325" indent="-358775" algn="l" eaLnBrk="0" hangingPunct="0"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ERPC Monitoring Report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(Training)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de-DE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Training of Afera members and/or customers regarding the influence of packaging tapes in paper recycling</a:t>
            </a:r>
          </a:p>
          <a:p>
            <a:pPr marL="1076325" marR="0" lvl="1" indent="-358775" algn="l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Afera Tape College</a:t>
            </a:r>
          </a:p>
          <a:p>
            <a:pPr marL="1076325" marR="0" lvl="1" indent="-358775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de-DE" alt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kumimoji="0" lang="de-DE" altLang="de-DE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kumimoji="0" lang="en-US" altLang="de-DE" sz="2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marR="0" lvl="1" indent="-358775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de-DE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AFERA Technical Seminar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European Recovered Paper Council (ERPC)</a:t>
            </a:r>
          </a:p>
        </p:txBody>
      </p:sp>
    </p:spTree>
    <p:extLst>
      <p:ext uri="{BB962C8B-B14F-4D97-AF65-F5344CB8AC3E}">
        <p14:creationId xmlns:p14="http://schemas.microsoft.com/office/powerpoint/2010/main" val="3852331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Tape College</a:t>
            </a:r>
            <a:br>
              <a:rPr lang="de-DE" dirty="0"/>
            </a:br>
            <a:r>
              <a:rPr lang="de-DE" sz="2400" dirty="0"/>
              <a:t>(</a:t>
            </a:r>
            <a:r>
              <a:rPr lang="de-DE" sz="2400" dirty="0" err="1"/>
              <a:t>Brussels</a:t>
            </a:r>
            <a:r>
              <a:rPr lang="de-DE" sz="2400" dirty="0"/>
              <a:t> April 18-20)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268760"/>
            <a:ext cx="5832648" cy="4827240"/>
          </a:xfrm>
        </p:spPr>
        <p:txBody>
          <a:bodyPr/>
          <a:lstStyle/>
          <a:p>
            <a:r>
              <a:rPr lang="de-DE" sz="2400" dirty="0"/>
              <a:t>Tape College 2016</a:t>
            </a:r>
          </a:p>
          <a:p>
            <a:pPr lvl="1"/>
            <a:r>
              <a:rPr lang="de-DE" sz="2000" dirty="0"/>
              <a:t>Goal was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increase</a:t>
            </a:r>
            <a:r>
              <a:rPr lang="de-DE" sz="2000" dirty="0"/>
              <a:t> </a:t>
            </a:r>
            <a:r>
              <a:rPr lang="de-DE" sz="2000" dirty="0" err="1"/>
              <a:t>quality</a:t>
            </a:r>
            <a:r>
              <a:rPr lang="de-DE" sz="2000" dirty="0"/>
              <a:t>, </a:t>
            </a:r>
            <a:r>
              <a:rPr lang="de-DE" sz="2000" dirty="0" err="1"/>
              <a:t>reinvigorate</a:t>
            </a:r>
            <a:endParaRPr lang="de-DE" sz="2000" dirty="0"/>
          </a:p>
          <a:p>
            <a:pPr lvl="1"/>
            <a:r>
              <a:rPr lang="de-DE" sz="2000" dirty="0"/>
              <a:t>WG </a:t>
            </a:r>
            <a:r>
              <a:rPr lang="de-DE" sz="2000" dirty="0" err="1"/>
              <a:t>looked</a:t>
            </a:r>
            <a:r>
              <a:rPr lang="de-DE" sz="2000" dirty="0"/>
              <a:t> </a:t>
            </a:r>
            <a:r>
              <a:rPr lang="de-DE" sz="2000" dirty="0" err="1"/>
              <a:t>at</a:t>
            </a:r>
            <a:r>
              <a:rPr lang="de-DE" sz="2000" dirty="0"/>
              <a:t> </a:t>
            </a:r>
            <a:r>
              <a:rPr lang="de-DE" sz="2000" dirty="0" err="1"/>
              <a:t>best</a:t>
            </a:r>
            <a:r>
              <a:rPr lang="de-DE" sz="2000" dirty="0"/>
              <a:t> </a:t>
            </a:r>
            <a:r>
              <a:rPr lang="de-DE" sz="2000" dirty="0" err="1"/>
              <a:t>practice</a:t>
            </a:r>
            <a:r>
              <a:rPr lang="de-DE" sz="2000" dirty="0"/>
              <a:t> </a:t>
            </a:r>
            <a:r>
              <a:rPr lang="de-DE" sz="2000" dirty="0" err="1"/>
              <a:t>at</a:t>
            </a:r>
            <a:r>
              <a:rPr lang="de-DE" sz="2000" dirty="0"/>
              <a:t> e.g. PSTC</a:t>
            </a:r>
          </a:p>
          <a:p>
            <a:pPr lvl="1"/>
            <a:r>
              <a:rPr lang="de-DE" sz="2000" dirty="0" err="1"/>
              <a:t>Learnings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new</a:t>
            </a:r>
            <a:r>
              <a:rPr lang="de-DE" sz="2000" dirty="0"/>
              <a:t> </a:t>
            </a:r>
            <a:r>
              <a:rPr lang="de-DE" sz="2000" dirty="0" err="1"/>
              <a:t>format</a:t>
            </a:r>
            <a:r>
              <a:rPr lang="de-DE" sz="2000" dirty="0"/>
              <a:t> Technical Seminar 2015</a:t>
            </a:r>
          </a:p>
          <a:p>
            <a:r>
              <a:rPr lang="de-DE" sz="2400" dirty="0" err="1"/>
              <a:t>Result</a:t>
            </a:r>
            <a:r>
              <a:rPr lang="de-DE" sz="2400" dirty="0"/>
              <a:t>:</a:t>
            </a:r>
          </a:p>
          <a:p>
            <a:pPr lvl="1"/>
            <a:r>
              <a:rPr lang="de-DE" sz="2000" dirty="0"/>
              <a:t>New </a:t>
            </a:r>
            <a:r>
              <a:rPr lang="de-DE" sz="2000" dirty="0" err="1"/>
              <a:t>format</a:t>
            </a:r>
            <a:r>
              <a:rPr lang="de-DE" sz="2000" dirty="0"/>
              <a:t> </a:t>
            </a:r>
            <a:r>
              <a:rPr lang="de-DE" sz="2000" dirty="0" err="1"/>
              <a:t>highly</a:t>
            </a:r>
            <a:r>
              <a:rPr lang="de-DE" sz="2000" dirty="0"/>
              <a:t> </a:t>
            </a:r>
            <a:r>
              <a:rPr lang="de-DE" sz="2000" dirty="0" err="1"/>
              <a:t>appreciated</a:t>
            </a:r>
            <a:endParaRPr lang="de-DE" sz="2000" dirty="0"/>
          </a:p>
          <a:p>
            <a:pPr lvl="1"/>
            <a:r>
              <a:rPr lang="de-DE" sz="2000" dirty="0" err="1"/>
              <a:t>Highest</a:t>
            </a:r>
            <a:r>
              <a:rPr lang="de-DE" sz="2000" dirty="0"/>
              <a:t> </a:t>
            </a:r>
            <a:r>
              <a:rPr lang="de-DE" sz="2000" dirty="0" err="1"/>
              <a:t>ratings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participants</a:t>
            </a:r>
            <a:r>
              <a:rPr lang="de-DE" sz="2000" dirty="0"/>
              <a:t> </a:t>
            </a:r>
            <a:r>
              <a:rPr lang="de-DE" sz="2000" dirty="0" err="1"/>
              <a:t>ever</a:t>
            </a:r>
            <a:r>
              <a:rPr lang="de-DE" sz="2000" dirty="0"/>
              <a:t>:</a:t>
            </a:r>
          </a:p>
          <a:p>
            <a:pPr lvl="2"/>
            <a:r>
              <a:rPr lang="de-DE" sz="1800" dirty="0"/>
              <a:t>Speaker score </a:t>
            </a:r>
            <a:r>
              <a:rPr lang="de-DE" sz="1800" dirty="0">
                <a:solidFill>
                  <a:srgbClr val="FF0000"/>
                </a:solidFill>
              </a:rPr>
              <a:t>3.92 </a:t>
            </a:r>
            <a:r>
              <a:rPr lang="de-DE" sz="1800" dirty="0"/>
              <a:t>(</a:t>
            </a:r>
            <a:r>
              <a:rPr lang="de-DE" sz="1800" dirty="0" err="1"/>
              <a:t>scale</a:t>
            </a:r>
            <a:r>
              <a:rPr lang="de-DE" sz="1800" dirty="0"/>
              <a:t> 1-5)</a:t>
            </a:r>
          </a:p>
          <a:p>
            <a:pPr lvl="2"/>
            <a:r>
              <a:rPr lang="de-DE" sz="1800" dirty="0"/>
              <a:t>Content score </a:t>
            </a:r>
            <a:r>
              <a:rPr lang="de-DE" sz="1800" dirty="0">
                <a:solidFill>
                  <a:srgbClr val="FF0000"/>
                </a:solidFill>
              </a:rPr>
              <a:t>4.04</a:t>
            </a:r>
          </a:p>
          <a:p>
            <a:endParaRPr lang="de-DE" sz="2400" dirty="0"/>
          </a:p>
          <a:p>
            <a:r>
              <a:rPr lang="de-DE" sz="2400" dirty="0"/>
              <a:t>Note: </a:t>
            </a:r>
            <a:r>
              <a:rPr lang="de-DE" sz="2400" dirty="0" err="1"/>
              <a:t>Immediately</a:t>
            </a:r>
            <a:r>
              <a:rPr lang="de-DE" sz="2400" dirty="0"/>
              <a:t> after </a:t>
            </a:r>
            <a:r>
              <a:rPr lang="de-DE" sz="2400" dirty="0" err="1"/>
              <a:t>Brussels</a:t>
            </a:r>
            <a:r>
              <a:rPr lang="de-DE" sz="2400" dirty="0"/>
              <a:t> </a:t>
            </a:r>
            <a:r>
              <a:rPr lang="de-DE" sz="2400" dirty="0" err="1"/>
              <a:t>Attack</a:t>
            </a:r>
            <a:r>
              <a:rPr lang="de-DE" sz="2400" dirty="0"/>
              <a:t>: </a:t>
            </a:r>
            <a:r>
              <a:rPr lang="de-DE" sz="2400" dirty="0" err="1"/>
              <a:t>reduced</a:t>
            </a:r>
            <a:r>
              <a:rPr lang="de-DE" sz="2400" dirty="0"/>
              <a:t> </a:t>
            </a:r>
            <a:r>
              <a:rPr lang="de-DE" sz="2400" dirty="0" err="1"/>
              <a:t>participation</a:t>
            </a:r>
            <a:r>
              <a:rPr lang="de-DE" sz="2400" dirty="0"/>
              <a:t> rate</a:t>
            </a:r>
          </a:p>
          <a:p>
            <a:pPr lvl="1"/>
            <a:endParaRPr lang="de-DE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602" y="2204864"/>
            <a:ext cx="2200208" cy="338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625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</a:t>
            </a:r>
            <a:r>
              <a:rPr lang="de-DE" dirty="0" err="1"/>
              <a:t>Why</a:t>
            </a:r>
            <a:r>
              <a:rPr lang="de-DE" dirty="0"/>
              <a:t> Tape?“ Website </a:t>
            </a:r>
            <a:r>
              <a:rPr lang="de-DE" dirty="0" err="1"/>
              <a:t>section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75656" y="1556792"/>
            <a:ext cx="6934200" cy="4114800"/>
          </a:xfrm>
        </p:spPr>
        <p:txBody>
          <a:bodyPr/>
          <a:lstStyle/>
          <a:p>
            <a:r>
              <a:rPr lang="de-DE" dirty="0" err="1"/>
              <a:t>Complete</a:t>
            </a:r>
            <a:r>
              <a:rPr lang="de-DE" dirty="0"/>
              <a:t> </a:t>
            </a:r>
            <a:r>
              <a:rPr lang="de-DE" dirty="0" err="1"/>
              <a:t>overhaul</a:t>
            </a:r>
            <a:r>
              <a:rPr lang="de-DE" dirty="0"/>
              <a:t> </a:t>
            </a:r>
            <a:r>
              <a:rPr lang="de-DE" dirty="0" err="1"/>
              <a:t>ready</a:t>
            </a:r>
            <a:endParaRPr lang="de-DE" dirty="0"/>
          </a:p>
          <a:p>
            <a:r>
              <a:rPr lang="de-DE" dirty="0"/>
              <a:t>Go-live in 6-8 </a:t>
            </a:r>
            <a:r>
              <a:rPr lang="de-DE" dirty="0" err="1"/>
              <a:t>weeks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52936"/>
            <a:ext cx="4608512" cy="35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856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Started</a:t>
            </a:r>
            <a:r>
              <a:rPr lang="de-DE" dirty="0"/>
              <a:t> + Plan 2017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Test </a:t>
            </a:r>
            <a:r>
              <a:rPr lang="de-DE" dirty="0" err="1"/>
              <a:t>methods</a:t>
            </a:r>
            <a:r>
              <a:rPr lang="de-DE" dirty="0"/>
              <a:t> / Standards / </a:t>
            </a:r>
            <a:r>
              <a:rPr lang="de-DE" dirty="0" err="1"/>
              <a:t>Intl</a:t>
            </a:r>
            <a:r>
              <a:rPr lang="de-DE" dirty="0"/>
              <a:t>. Coop</a:t>
            </a:r>
          </a:p>
          <a:p>
            <a:pPr lvl="1"/>
            <a:r>
              <a:rPr lang="de-DE" dirty="0"/>
              <a:t>Focus on </a:t>
            </a:r>
            <a:r>
              <a:rPr lang="de-DE" dirty="0" err="1"/>
              <a:t>accuracy</a:t>
            </a:r>
            <a:r>
              <a:rPr lang="de-DE" dirty="0"/>
              <a:t>, </a:t>
            </a:r>
            <a:r>
              <a:rPr lang="de-DE" dirty="0" err="1"/>
              <a:t>repeatability</a:t>
            </a:r>
            <a:r>
              <a:rPr lang="de-DE" dirty="0"/>
              <a:t>, </a:t>
            </a:r>
            <a:r>
              <a:rPr lang="de-DE" dirty="0" err="1"/>
              <a:t>standardisation</a:t>
            </a:r>
            <a:endParaRPr lang="de-DE" dirty="0"/>
          </a:p>
          <a:p>
            <a:r>
              <a:rPr lang="de-DE" dirty="0"/>
              <a:t>Regulatory </a:t>
            </a:r>
            <a:r>
              <a:rPr lang="de-DE" dirty="0" err="1"/>
              <a:t>activities</a:t>
            </a:r>
            <a:endParaRPr lang="de-DE" dirty="0"/>
          </a:p>
          <a:p>
            <a:pPr lvl="1"/>
            <a:r>
              <a:rPr lang="de-DE" dirty="0"/>
              <a:t>Focus Group</a:t>
            </a:r>
          </a:p>
          <a:p>
            <a:r>
              <a:rPr lang="de-DE" dirty="0"/>
              <a:t>Working Groups</a:t>
            </a:r>
          </a:p>
          <a:p>
            <a:pPr lvl="1"/>
            <a:r>
              <a:rPr lang="de-DE" dirty="0"/>
              <a:t>Educational Curriculum</a:t>
            </a:r>
          </a:p>
          <a:p>
            <a:pPr lvl="1"/>
            <a:r>
              <a:rPr lang="de-DE" dirty="0"/>
              <a:t>Tape College 2017</a:t>
            </a:r>
          </a:p>
          <a:p>
            <a:pPr lvl="1"/>
            <a:r>
              <a:rPr lang="de-DE" dirty="0"/>
              <a:t>International Technical Seminar 2018 plus </a:t>
            </a:r>
            <a:br>
              <a:rPr lang="de-DE" dirty="0"/>
            </a:br>
            <a:r>
              <a:rPr lang="de-DE" dirty="0"/>
              <a:t>Global Tape Forum 2018</a:t>
            </a:r>
          </a:p>
          <a:p>
            <a:pPr lvl="1"/>
            <a:endParaRPr lang="de-D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806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Regulatory </a:t>
            </a:r>
            <a:r>
              <a:rPr lang="de-DE" dirty="0" err="1"/>
              <a:t>Activities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Agreed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consultant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coordinate</a:t>
            </a:r>
            <a:r>
              <a:rPr lang="de-DE" dirty="0"/>
              <a:t> </a:t>
            </a:r>
            <a:r>
              <a:rPr lang="de-DE" dirty="0" err="1"/>
              <a:t>activities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030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656183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Marketing Committee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 General Report - October 2016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59632" y="3789040"/>
            <a:ext cx="6400800" cy="1152128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By:  </a:t>
            </a:r>
          </a:p>
          <a:p>
            <a:r>
              <a:rPr lang="en-GB" b="1" dirty="0">
                <a:solidFill>
                  <a:schemeClr val="tx1"/>
                </a:solidFill>
              </a:rPr>
              <a:t>Matthias von Schwerdtner</a:t>
            </a:r>
          </a:p>
          <a:p>
            <a:r>
              <a:rPr lang="en-GB" sz="2400" b="1" dirty="0">
                <a:solidFill>
                  <a:schemeClr val="tx1"/>
                </a:solidFill>
              </a:rPr>
              <a:t>&amp; team: Mike, Astrid, Bathsheba, </a:t>
            </a:r>
          </a:p>
          <a:p>
            <a:r>
              <a:rPr lang="en-GB" sz="2400" b="1" dirty="0">
                <a:solidFill>
                  <a:schemeClr val="tx1"/>
                </a:solidFill>
              </a:rPr>
              <a:t>Sharon, Louise &amp; Bert </a:t>
            </a:r>
            <a:endParaRPr lang="en-GB" sz="24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624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Educational Curriculum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0" y="1484784"/>
            <a:ext cx="6934200" cy="4896544"/>
          </a:xfrm>
        </p:spPr>
        <p:txBody>
          <a:bodyPr/>
          <a:lstStyle/>
          <a:p>
            <a:r>
              <a:rPr lang="en-US" dirty="0"/>
              <a:t>Raise awareness of these technologies as solutions for (engineering) students:</a:t>
            </a:r>
          </a:p>
          <a:p>
            <a:pPr lvl="1"/>
            <a:r>
              <a:rPr lang="en-US" sz="1800" dirty="0"/>
              <a:t>Design</a:t>
            </a:r>
          </a:p>
          <a:p>
            <a:pPr lvl="1"/>
            <a:r>
              <a:rPr lang="en-US" sz="1800" dirty="0"/>
              <a:t>Building &amp; construction</a:t>
            </a:r>
          </a:p>
          <a:p>
            <a:pPr lvl="1"/>
            <a:r>
              <a:rPr lang="en-US" sz="1800" dirty="0"/>
              <a:t>Automotive 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and to a lesser extend / lower priority:</a:t>
            </a:r>
          </a:p>
          <a:p>
            <a:pPr lvl="1"/>
            <a:r>
              <a:rPr lang="en-US" sz="1800" dirty="0"/>
              <a:t>Medical</a:t>
            </a:r>
          </a:p>
          <a:p>
            <a:pPr lvl="1"/>
            <a:r>
              <a:rPr lang="en-US" sz="1800" dirty="0"/>
              <a:t>Electronics</a:t>
            </a:r>
          </a:p>
          <a:p>
            <a:r>
              <a:rPr lang="en-US" dirty="0"/>
              <a:t>The effort MUST be a Afera-event</a:t>
            </a:r>
          </a:p>
          <a:p>
            <a:r>
              <a:rPr lang="en-US" dirty="0"/>
              <a:t>Marketing Committee driving, </a:t>
            </a:r>
            <a:br>
              <a:rPr lang="en-US" dirty="0"/>
            </a:br>
            <a:r>
              <a:rPr lang="en-US" dirty="0"/>
              <a:t>TC support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350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Educational Curriculum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0" y="1484784"/>
            <a:ext cx="6934200" cy="4896544"/>
          </a:xfrm>
        </p:spPr>
        <p:txBody>
          <a:bodyPr/>
          <a:lstStyle/>
          <a:p>
            <a:r>
              <a:rPr lang="en-US" dirty="0"/>
              <a:t>Get tapes on the radar screen of professors at specific universities</a:t>
            </a:r>
          </a:p>
          <a:p>
            <a:pPr lvl="1"/>
            <a:r>
              <a:rPr lang="en-US" dirty="0"/>
              <a:t>initially in UK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24944"/>
            <a:ext cx="492427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883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Global Tape Forum 2018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3648" y="1484784"/>
            <a:ext cx="6934200" cy="4114800"/>
          </a:xfrm>
        </p:spPr>
        <p:txBody>
          <a:bodyPr/>
          <a:lstStyle/>
          <a:p>
            <a:r>
              <a:rPr lang="de-DE" dirty="0" err="1"/>
              <a:t>At</a:t>
            </a:r>
            <a:r>
              <a:rPr lang="de-DE" dirty="0"/>
              <a:t> Beijing GTF 2016 Afera </a:t>
            </a:r>
            <a:r>
              <a:rPr lang="de-DE" dirty="0" err="1"/>
              <a:t>agreed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organise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2018 </a:t>
            </a:r>
            <a:r>
              <a:rPr lang="de-DE" dirty="0" err="1"/>
              <a:t>event</a:t>
            </a:r>
            <a:r>
              <a:rPr lang="de-DE" dirty="0"/>
              <a:t> in Europe</a:t>
            </a:r>
          </a:p>
          <a:p>
            <a:r>
              <a:rPr lang="de-DE" dirty="0"/>
              <a:t>Location </a:t>
            </a:r>
            <a:r>
              <a:rPr lang="de-DE" dirty="0" err="1"/>
              <a:t>likely</a:t>
            </a:r>
            <a:r>
              <a:rPr lang="de-DE" dirty="0"/>
              <a:t> </a:t>
            </a:r>
            <a:r>
              <a:rPr lang="de-DE" dirty="0" err="1"/>
              <a:t>Munich</a:t>
            </a:r>
            <a:r>
              <a:rPr lang="de-DE" dirty="0"/>
              <a:t> </a:t>
            </a:r>
          </a:p>
          <a:p>
            <a:r>
              <a:rPr lang="de-DE" dirty="0"/>
              <a:t>Try </a:t>
            </a:r>
            <a:r>
              <a:rPr lang="de-DE" dirty="0" err="1"/>
              <a:t>include</a:t>
            </a:r>
            <a:r>
              <a:rPr lang="de-DE" dirty="0"/>
              <a:t> plant tour</a:t>
            </a:r>
          </a:p>
          <a:p>
            <a:r>
              <a:rPr lang="de-DE" dirty="0"/>
              <a:t>Will </a:t>
            </a:r>
            <a:r>
              <a:rPr lang="de-DE" dirty="0" err="1"/>
              <a:t>invite</a:t>
            </a:r>
            <a:r>
              <a:rPr lang="de-DE" dirty="0"/>
              <a:t> 4-5 </a:t>
            </a:r>
            <a:r>
              <a:rPr lang="de-DE" dirty="0" err="1"/>
              <a:t>speakers</a:t>
            </a:r>
            <a:endParaRPr lang="de-DE" dirty="0"/>
          </a:p>
          <a:p>
            <a:pPr lvl="1"/>
            <a:r>
              <a:rPr lang="de-DE" dirty="0" err="1"/>
              <a:t>Americas</a:t>
            </a:r>
            <a:endParaRPr lang="de-DE" dirty="0"/>
          </a:p>
          <a:p>
            <a:pPr lvl="1"/>
            <a:r>
              <a:rPr lang="de-DE" dirty="0" err="1"/>
              <a:t>Apac</a:t>
            </a:r>
            <a:endParaRPr lang="en-GB" dirty="0"/>
          </a:p>
          <a:p>
            <a:r>
              <a:rPr lang="de-DE" dirty="0"/>
              <a:t>Combine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Intl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/>
              <a:t>Technical Seminar</a:t>
            </a:r>
            <a:br>
              <a:rPr lang="de-DE" dirty="0"/>
            </a:br>
            <a:r>
              <a:rPr lang="de-DE" dirty="0"/>
              <a:t>Mid April 2018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22733"/>
            <a:ext cx="3068532" cy="404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054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279526" y="1785939"/>
            <a:ext cx="3048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3000" b="0"/>
              <a:t>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143000" y="1752600"/>
            <a:ext cx="11079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000" b="0"/>
              <a:t> </a:t>
            </a:r>
            <a:endParaRPr lang="en-GB" sz="2400" b="0">
              <a:latin typeface="Times New Roman" pitchFamily="18" charset="0"/>
            </a:endParaRPr>
          </a:p>
          <a:p>
            <a:r>
              <a:rPr lang="en-GB" sz="2400" b="0">
                <a:latin typeface="Times New Roman" pitchFamily="18" charset="0"/>
              </a:rPr>
              <a:t>	</a:t>
            </a:r>
            <a:endParaRPr lang="nl-NL" sz="2400" b="0">
              <a:latin typeface="Times New Roman" pitchFamily="18" charset="0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355803" y="2319339"/>
            <a:ext cx="1847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3000" b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Technical Seminar </a:t>
            </a:r>
            <a:r>
              <a:rPr lang="de-DE" sz="3200" dirty="0" err="1"/>
              <a:t>and</a:t>
            </a:r>
            <a:r>
              <a:rPr lang="de-DE" sz="3200" dirty="0"/>
              <a:t> Tape College 2017 / 2018</a:t>
            </a:r>
            <a:endParaRPr lang="en-GB" sz="32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International Technical Seminar </a:t>
            </a:r>
            <a:r>
              <a:rPr lang="de-DE" dirty="0" err="1"/>
              <a:t>moved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April 2018, </a:t>
            </a:r>
            <a:r>
              <a:rPr lang="de-DE" dirty="0" err="1"/>
              <a:t>combined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Global Tape Forum</a:t>
            </a:r>
          </a:p>
          <a:p>
            <a:r>
              <a:rPr lang="de-DE" dirty="0"/>
              <a:t>Tape College </a:t>
            </a:r>
            <a:r>
              <a:rPr lang="de-DE" dirty="0" err="1"/>
              <a:t>instead</a:t>
            </a:r>
            <a:endParaRPr lang="de-DE" dirty="0"/>
          </a:p>
          <a:p>
            <a:pPr lvl="1"/>
            <a:r>
              <a:rPr lang="de-DE" dirty="0" err="1"/>
              <a:t>Basically</a:t>
            </a:r>
            <a:r>
              <a:rPr lang="de-DE" dirty="0"/>
              <a:t> </a:t>
            </a:r>
            <a:r>
              <a:rPr lang="de-DE" dirty="0" err="1"/>
              <a:t>repeat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2016 </a:t>
            </a:r>
            <a:r>
              <a:rPr lang="de-DE" dirty="0" err="1"/>
              <a:t>event</a:t>
            </a:r>
            <a:endParaRPr lang="de-DE" dirty="0"/>
          </a:p>
          <a:p>
            <a:pPr lvl="1"/>
            <a:r>
              <a:rPr lang="de-DE" dirty="0"/>
              <a:t>Small </a:t>
            </a:r>
            <a:r>
              <a:rPr lang="de-DE" dirty="0" err="1"/>
              <a:t>improvements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feedback</a:t>
            </a:r>
            <a:endParaRPr lang="de-DE" dirty="0"/>
          </a:p>
          <a:p>
            <a:pPr lvl="1"/>
            <a:r>
              <a:rPr lang="de-DE" dirty="0" err="1"/>
              <a:t>Allow</a:t>
            </a:r>
            <a:r>
              <a:rPr lang="de-DE" dirty="0"/>
              <a:t> </a:t>
            </a:r>
            <a:r>
              <a:rPr lang="de-DE" dirty="0" err="1"/>
              <a:t>those</a:t>
            </a:r>
            <a:r>
              <a:rPr lang="de-DE" dirty="0"/>
              <a:t>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not </a:t>
            </a:r>
            <a:r>
              <a:rPr lang="de-DE" dirty="0" err="1"/>
              <a:t>join</a:t>
            </a:r>
            <a:r>
              <a:rPr lang="de-DE" dirty="0"/>
              <a:t> 2016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attend</a:t>
            </a:r>
            <a:endParaRPr lang="de-DE" dirty="0"/>
          </a:p>
          <a:p>
            <a:r>
              <a:rPr lang="de-DE" dirty="0"/>
              <a:t>April 10-12 2017, </a:t>
            </a:r>
            <a:r>
              <a:rPr lang="de-DE" dirty="0" err="1"/>
              <a:t>Brussels</a:t>
            </a:r>
            <a:r>
              <a:rPr lang="de-DE" dirty="0"/>
              <a:t> </a:t>
            </a:r>
            <a:r>
              <a:rPr lang="de-DE" dirty="0" err="1"/>
              <a:t>Marriot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734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1066800" y="914400"/>
            <a:ext cx="746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Afera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 Steering Committee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 General Report 2016/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Plans 2017</a:t>
            </a:r>
            <a:endParaRPr lang="nl-NL" dirty="0"/>
          </a:p>
        </p:txBody>
      </p:sp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16002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3200" b="1" dirty="0">
                <a:solidFill>
                  <a:schemeClr val="tx1"/>
                </a:solidFill>
              </a:rPr>
              <a:t>By President:  </a:t>
            </a:r>
          </a:p>
          <a:p>
            <a:pPr algn="ctr">
              <a:spcBef>
                <a:spcPct val="20000"/>
              </a:spcBef>
            </a:pPr>
            <a:r>
              <a:rPr lang="en-GB" sz="3200" b="1" dirty="0">
                <a:solidFill>
                  <a:schemeClr val="tx1"/>
                </a:solidFill>
              </a:rPr>
              <a:t>Mete Konuralp</a:t>
            </a:r>
            <a:endParaRPr lang="en-GB" sz="2800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4-7 October 2016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Afera Annual Conference, Hamburg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D0FE8-E8AF-4BE1-9FCF-54B012731209}" type="slidenum">
              <a:rPr lang="nl-NL" smtClean="0"/>
              <a:pPr>
                <a:defRPr/>
              </a:pPr>
              <a:t>34</a:t>
            </a:fld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2996066" y="6600088"/>
            <a:ext cx="6156000" cy="25200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 anchorCtr="0">
            <a:spAutoFit/>
          </a:bodyPr>
          <a:lstStyle/>
          <a:p>
            <a:r>
              <a:rPr lang="nl-NL" sz="1800" dirty="0">
                <a:solidFill>
                  <a:schemeClr val="accent3"/>
                </a:solidFill>
              </a:rPr>
              <a:t>Promoting </a:t>
            </a:r>
            <a:r>
              <a:rPr lang="nl-NL" sz="1800" dirty="0" err="1">
                <a:solidFill>
                  <a:schemeClr val="accent3"/>
                </a:solidFill>
              </a:rPr>
              <a:t>the</a:t>
            </a:r>
            <a:r>
              <a:rPr lang="nl-NL" sz="1800" dirty="0">
                <a:solidFill>
                  <a:schemeClr val="accent3"/>
                </a:solidFill>
              </a:rPr>
              <a:t> </a:t>
            </a:r>
            <a:r>
              <a:rPr lang="nl-NL" sz="1800" dirty="0" err="1">
                <a:solidFill>
                  <a:schemeClr val="accent3"/>
                </a:solidFill>
              </a:rPr>
              <a:t>interests</a:t>
            </a:r>
            <a:r>
              <a:rPr lang="nl-NL" sz="1800" dirty="0">
                <a:solidFill>
                  <a:schemeClr val="accent3"/>
                </a:solidFill>
              </a:rPr>
              <a:t> of </a:t>
            </a:r>
            <a:r>
              <a:rPr lang="nl-NL" sz="1800" dirty="0" err="1">
                <a:solidFill>
                  <a:schemeClr val="accent3"/>
                </a:solidFill>
              </a:rPr>
              <a:t>the</a:t>
            </a:r>
            <a:r>
              <a:rPr lang="nl-NL" sz="1800" dirty="0">
                <a:solidFill>
                  <a:schemeClr val="accent3"/>
                </a:solidFill>
              </a:rPr>
              <a:t> </a:t>
            </a:r>
            <a:r>
              <a:rPr lang="nl-NL" sz="1800" dirty="0" err="1">
                <a:solidFill>
                  <a:schemeClr val="accent3"/>
                </a:solidFill>
              </a:rPr>
              <a:t>adhesive</a:t>
            </a:r>
            <a:r>
              <a:rPr lang="nl-NL" sz="1800" dirty="0">
                <a:solidFill>
                  <a:schemeClr val="accent3"/>
                </a:solidFill>
              </a:rPr>
              <a:t> tape </a:t>
            </a:r>
            <a:r>
              <a:rPr lang="nl-NL" sz="1800" dirty="0" err="1">
                <a:solidFill>
                  <a:schemeClr val="accent3"/>
                </a:solidFill>
              </a:rPr>
              <a:t>industry</a:t>
            </a:r>
            <a:endParaRPr lang="nl-NL" sz="1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892175" y="260350"/>
            <a:ext cx="8001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tabLst>
                <a:tab pos="2286000" algn="l"/>
                <a:tab pos="5832475" algn="l"/>
              </a:tabLst>
            </a:pPr>
            <a:r>
              <a:rPr lang="tr-TR" sz="2800" b="1" u="sng" dirty="0" err="1">
                <a:solidFill>
                  <a:schemeClr val="tx1"/>
                </a:solidFill>
                <a:latin typeface="Tahoma" pitchFamily="34" charset="0"/>
              </a:rPr>
              <a:t>Current</a:t>
            </a:r>
            <a:r>
              <a:rPr lang="tr-TR" sz="2800" b="1" u="sng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nl-NL" sz="2800" b="1" u="sng" dirty="0">
                <a:solidFill>
                  <a:schemeClr val="tx1"/>
                </a:solidFill>
                <a:latin typeface="Tahoma" pitchFamily="34" charset="0"/>
              </a:rPr>
              <a:t>Composition Steering Committee</a:t>
            </a:r>
          </a:p>
          <a:p>
            <a:pPr marL="342900" indent="-342900">
              <a:spcBef>
                <a:spcPct val="20000"/>
              </a:spcBef>
              <a:tabLst>
                <a:tab pos="2286000" algn="l"/>
                <a:tab pos="5832475" algn="l"/>
              </a:tabLst>
            </a:pPr>
            <a:endParaRPr lang="nl-NL" sz="1800" b="1" dirty="0">
              <a:solidFill>
                <a:schemeClr val="tx1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tabLst>
                <a:tab pos="2286000" algn="l"/>
                <a:tab pos="5832475" algn="l"/>
              </a:tabLst>
            </a:pPr>
            <a:r>
              <a:rPr lang="nl-NL" sz="1800" b="1" dirty="0">
                <a:solidFill>
                  <a:schemeClr val="tx1"/>
                </a:solidFill>
                <a:latin typeface="Tahoma" pitchFamily="34" charset="0"/>
              </a:rPr>
              <a:t>	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tabLst>
                <a:tab pos="2286000" algn="l"/>
                <a:tab pos="5832475" algn="l"/>
              </a:tabLst>
            </a:pPr>
            <a:r>
              <a:rPr lang="nl-NL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Eastern Europe	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tabLst>
                <a:tab pos="2286000" algn="l"/>
                <a:tab pos="5832475" algn="l"/>
              </a:tabLst>
            </a:pPr>
            <a:r>
              <a:rPr lang="nl-NL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 Europe	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tabLst>
                <a:tab pos="2286000" algn="l"/>
                <a:tab pos="5832475" algn="l"/>
              </a:tabLst>
            </a:pPr>
            <a:r>
              <a:rPr lang="nl-NL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Western Europe	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tabLst>
                <a:tab pos="2286000" algn="l"/>
                <a:tab pos="5832475" algn="l"/>
              </a:tabLst>
            </a:pPr>
            <a:r>
              <a:rPr lang="nl-NL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Southern Europe</a:t>
            </a:r>
            <a:endParaRPr lang="tr-TR" sz="32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tabLst>
                <a:tab pos="2286000" algn="l"/>
                <a:tab pos="5832475" algn="l"/>
              </a:tabLst>
            </a:pPr>
            <a:r>
              <a:rPr lang="nl-NL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tabLst>
                <a:tab pos="2286000" algn="l"/>
                <a:tab pos="5832475" algn="l"/>
              </a:tabLst>
            </a:pPr>
            <a:r>
              <a:rPr lang="nl-NL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 TC</a:t>
            </a:r>
            <a:endParaRPr lang="tr-TR" sz="32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tabLst>
                <a:tab pos="2286000" algn="l"/>
                <a:tab pos="5832475" algn="l"/>
              </a:tabLst>
            </a:pPr>
            <a:r>
              <a:rPr lang="nl-NL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tabLst>
                <a:tab pos="2286000" algn="l"/>
                <a:tab pos="5832475" algn="l"/>
              </a:tabLst>
            </a:pPr>
            <a:r>
              <a:rPr lang="nl-NL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 MKC	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tabLst>
                <a:tab pos="2286000" algn="l"/>
                <a:tab pos="5832475" algn="l"/>
              </a:tabLst>
            </a:pPr>
            <a:endParaRPr lang="nl-NL" sz="1800" dirty="0">
              <a:solidFill>
                <a:schemeClr val="tx1"/>
              </a:solidFill>
              <a:latin typeface="Tahoma" pitchFamily="34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tabLst>
                <a:tab pos="2286000" algn="l"/>
                <a:tab pos="5832475" algn="l"/>
              </a:tabLst>
            </a:pPr>
            <a:endParaRPr lang="nl-NL" sz="18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tabLst>
                <a:tab pos="2286000" algn="l"/>
                <a:tab pos="5832475" algn="l"/>
              </a:tabLst>
            </a:pPr>
            <a:endParaRPr lang="nl-NL" sz="1800" dirty="0">
              <a:solidFill>
                <a:schemeClr val="tx1"/>
              </a:solidFill>
              <a:latin typeface="Tahoma" pitchFamily="34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tabLst>
                <a:tab pos="2286000" algn="l"/>
                <a:tab pos="5832475" algn="l"/>
              </a:tabLst>
            </a:pPr>
            <a:endParaRPr lang="nl-NL" sz="1800" dirty="0">
              <a:solidFill>
                <a:schemeClr val="tx1"/>
              </a:solidFill>
              <a:latin typeface="Tahoma" pitchFamily="34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tabLst>
                <a:tab pos="2286000" algn="l"/>
                <a:tab pos="5832475" algn="l"/>
              </a:tabLst>
            </a:pPr>
            <a:endParaRPr lang="nl-NL" sz="18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4-7 October 2016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Afera Annual Conference, Hamburg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D0FE8-E8AF-4BE1-9FCF-54B012731209}" type="slidenum">
              <a:rPr lang="nl-NL" smtClean="0"/>
              <a:pPr>
                <a:defRPr/>
              </a:pPr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7293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892175" y="260350"/>
            <a:ext cx="8001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tabLst>
                <a:tab pos="2286000" algn="l"/>
                <a:tab pos="5832475" algn="l"/>
              </a:tabLst>
            </a:pPr>
            <a:endParaRPr lang="nl-NL" sz="18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tabLst>
                <a:tab pos="2286000" algn="l"/>
                <a:tab pos="5832475" algn="l"/>
              </a:tabLst>
            </a:pPr>
            <a:endParaRPr lang="nl-NL" sz="1800" dirty="0">
              <a:solidFill>
                <a:schemeClr val="tx1"/>
              </a:solidFill>
              <a:latin typeface="Tahoma" pitchFamily="34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tabLst>
                <a:tab pos="2286000" algn="l"/>
                <a:tab pos="5832475" algn="l"/>
              </a:tabLst>
            </a:pPr>
            <a:endParaRPr lang="nl-NL" sz="1800" dirty="0">
              <a:solidFill>
                <a:schemeClr val="tx1"/>
              </a:solidFill>
              <a:latin typeface="Tahoma" pitchFamily="34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tabLst>
                <a:tab pos="2286000" algn="l"/>
                <a:tab pos="5832475" algn="l"/>
              </a:tabLst>
            </a:pPr>
            <a:endParaRPr lang="nl-NL" sz="18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4-7 October 2016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Afera Annual Conference, Hamburg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D0FE8-E8AF-4BE1-9FCF-54B012731209}" type="slidenum">
              <a:rPr lang="nl-NL" smtClean="0"/>
              <a:pPr>
                <a:defRPr/>
              </a:pPr>
              <a:t>36</a:t>
            </a:fld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-1" y="225518"/>
            <a:ext cx="8893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tabLst>
                <a:tab pos="2286000" algn="l"/>
                <a:tab pos="5832475" algn="l"/>
              </a:tabLst>
            </a:pPr>
            <a:r>
              <a:rPr lang="tr-TR" sz="3200" b="1" u="sng" dirty="0" err="1">
                <a:solidFill>
                  <a:schemeClr val="tx1"/>
                </a:solidFill>
                <a:latin typeface="Tahoma" pitchFamily="34" charset="0"/>
              </a:rPr>
              <a:t>Future</a:t>
            </a:r>
            <a:r>
              <a:rPr lang="tr-TR" sz="3200" b="1" u="sng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nl-NL" sz="3200" b="1" u="sng" dirty="0">
                <a:solidFill>
                  <a:schemeClr val="tx1"/>
                </a:solidFill>
                <a:latin typeface="Tahoma" pitchFamily="34" charset="0"/>
              </a:rPr>
              <a:t>Composition Steering Committee</a:t>
            </a:r>
          </a:p>
          <a:p>
            <a:pPr marL="342900" indent="-342900">
              <a:spcBef>
                <a:spcPct val="20000"/>
              </a:spcBef>
              <a:tabLst>
                <a:tab pos="2286000" algn="l"/>
                <a:tab pos="5832475" algn="l"/>
              </a:tabLst>
            </a:pPr>
            <a:endParaRPr lang="nl-NL" sz="20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751" y="1412776"/>
            <a:ext cx="87856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adhesive tape manufacturer w/ adhesive coating facilities in Europe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tr-TR" sz="32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raw material, machine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packaging supplier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converters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TC chairman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MKC chairman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79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892175" y="260350"/>
            <a:ext cx="8001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tabLst>
                <a:tab pos="2286000" algn="l"/>
                <a:tab pos="5832475" algn="l"/>
              </a:tabLst>
            </a:pPr>
            <a:endParaRPr lang="nl-NL" sz="18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tabLst>
                <a:tab pos="2286000" algn="l"/>
                <a:tab pos="5832475" algn="l"/>
              </a:tabLst>
            </a:pPr>
            <a:endParaRPr lang="nl-NL" sz="1800" dirty="0">
              <a:solidFill>
                <a:schemeClr val="tx1"/>
              </a:solidFill>
              <a:latin typeface="Tahoma" pitchFamily="34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tabLst>
                <a:tab pos="2286000" algn="l"/>
                <a:tab pos="5832475" algn="l"/>
              </a:tabLst>
            </a:pPr>
            <a:endParaRPr lang="nl-NL" sz="1800" dirty="0">
              <a:solidFill>
                <a:schemeClr val="tx1"/>
              </a:solidFill>
              <a:latin typeface="Tahoma" pitchFamily="34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tabLst>
                <a:tab pos="2286000" algn="l"/>
                <a:tab pos="5832475" algn="l"/>
              </a:tabLst>
            </a:pPr>
            <a:endParaRPr lang="nl-NL" sz="18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4-7 October 2016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Afera Annual Conference, Hamburg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D0FE8-E8AF-4BE1-9FCF-54B012731209}" type="slidenum">
              <a:rPr lang="nl-NL" smtClean="0"/>
              <a:pPr>
                <a:defRPr/>
              </a:pPr>
              <a:t>37</a:t>
            </a:fld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-1" y="225518"/>
            <a:ext cx="8893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tabLst>
                <a:tab pos="2286000" algn="l"/>
                <a:tab pos="5832475" algn="l"/>
              </a:tabLst>
            </a:pPr>
            <a:r>
              <a:rPr lang="tr-TR" sz="3200" b="1" u="sng" dirty="0" err="1">
                <a:solidFill>
                  <a:schemeClr val="tx1"/>
                </a:solidFill>
                <a:latin typeface="Tahoma" pitchFamily="34" charset="0"/>
              </a:rPr>
              <a:t>Future</a:t>
            </a:r>
            <a:r>
              <a:rPr lang="tr-TR" sz="3200" b="1" u="sng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nl-NL" sz="3200" b="1" u="sng" dirty="0">
                <a:solidFill>
                  <a:schemeClr val="tx1"/>
                </a:solidFill>
                <a:latin typeface="Tahoma" pitchFamily="34" charset="0"/>
              </a:rPr>
              <a:t>Composition Steering Committee</a:t>
            </a:r>
          </a:p>
          <a:p>
            <a:pPr marL="342900" indent="-342900">
              <a:spcBef>
                <a:spcPct val="20000"/>
              </a:spcBef>
              <a:tabLst>
                <a:tab pos="2286000" algn="l"/>
                <a:tab pos="5832475" algn="l"/>
              </a:tabLst>
            </a:pPr>
            <a:endParaRPr lang="nl-NL" sz="20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694" y="1179625"/>
            <a:ext cx="909024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cover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adhesive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tape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wider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extent</a:t>
            </a:r>
            <a:endParaRPr lang="tr-TR" sz="32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tr-TR" sz="3200" dirty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difficulty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candidates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</a:t>
            </a:r>
            <a:endParaRPr lang="tr-TR" sz="32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tr-TR" sz="3200" dirty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Candidates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Secratariat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tr-TR" sz="3200" dirty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a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tr-TR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72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4-7 October 2016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Afera Annual Conference, Hamburg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D0FE8-E8AF-4BE1-9FCF-54B012731209}" type="slidenum">
              <a:rPr lang="nl-NL" smtClean="0"/>
              <a:pPr>
                <a:defRPr/>
              </a:pPr>
              <a:t>38</a:t>
            </a:fld>
            <a:endParaRPr lang="nl-NL"/>
          </a:p>
        </p:txBody>
      </p:sp>
      <p:sp>
        <p:nvSpPr>
          <p:cNvPr id="5" name="Rectangle 4"/>
          <p:cNvSpPr/>
          <p:nvPr/>
        </p:nvSpPr>
        <p:spPr>
          <a:xfrm>
            <a:off x="0" y="1484784"/>
            <a:ext cx="9036496" cy="409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tabLst>
                <a:tab pos="285750" algn="l"/>
                <a:tab pos="571500" algn="l"/>
                <a:tab pos="952500" algn="l"/>
              </a:tabLst>
            </a:pPr>
            <a:r>
              <a:rPr lang="en-US" b="1" dirty="0">
                <a:solidFill>
                  <a:schemeClr val="tx1"/>
                </a:solidFill>
              </a:rPr>
              <a:t>Membership Fees 201</a:t>
            </a:r>
            <a:r>
              <a:rPr lang="tr-TR" b="1" dirty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tabLst>
                <a:tab pos="285750" algn="l"/>
                <a:tab pos="571500" algn="l"/>
                <a:tab pos="952500" algn="l"/>
              </a:tabLst>
            </a:pPr>
            <a:endParaRPr lang="en-US" sz="20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tabLst>
                <a:tab pos="285750" algn="l"/>
                <a:tab pos="571500" algn="l"/>
                <a:tab pos="952500" algn="l"/>
              </a:tabLst>
            </a:pPr>
            <a:r>
              <a:rPr lang="nl-NL" sz="4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to Afera’s effective strategic </a:t>
            </a:r>
            <a:r>
              <a:rPr lang="tr-TR" sz="4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nl-NL" sz="4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irection resulting in a strong financial position, our membership fees will not 	be changed in 201</a:t>
            </a:r>
            <a:r>
              <a:rPr lang="tr-TR" sz="4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nl-NL" sz="4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nl-NL" sz="4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40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1305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ChangeArrowheads="1"/>
          </p:cNvSpPr>
          <p:nvPr/>
        </p:nvSpPr>
        <p:spPr bwMode="auto">
          <a:xfrm>
            <a:off x="838200" y="1524000"/>
            <a:ext cx="7772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dirty="0"/>
              <a:t> </a:t>
            </a:r>
            <a:r>
              <a:rPr lang="en-GB" dirty="0">
                <a:solidFill>
                  <a:schemeClr val="tx1"/>
                </a:solidFill>
              </a:rPr>
              <a:t>Financial Report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Balance Sheet 201</a:t>
            </a:r>
            <a:r>
              <a:rPr lang="tr-TR" dirty="0">
                <a:solidFill>
                  <a:schemeClr val="tx1"/>
                </a:solidFill>
              </a:rPr>
              <a:t>6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Budget &amp; Latest Estimate 201</a:t>
            </a:r>
            <a:r>
              <a:rPr lang="tr-TR" dirty="0">
                <a:solidFill>
                  <a:schemeClr val="tx1"/>
                </a:solidFill>
              </a:rPr>
              <a:t>6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Budget 201</a:t>
            </a:r>
            <a:r>
              <a:rPr lang="tr-TR" dirty="0">
                <a:solidFill>
                  <a:schemeClr val="tx1"/>
                </a:solidFill>
              </a:rPr>
              <a:t>7</a:t>
            </a:r>
            <a:endParaRPr lang="en-GB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4-7 October 2016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Afera Annual Conference, Hamburg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D0FE8-E8AF-4BE1-9FCF-54B012731209}" type="slidenum">
              <a:rPr lang="nl-NL" smtClean="0"/>
              <a:pPr>
                <a:defRPr/>
              </a:pPr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197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864095"/>
          </a:xfrm>
        </p:spPr>
        <p:txBody>
          <a:bodyPr/>
          <a:lstStyle/>
          <a:p>
            <a:r>
              <a:rPr lang="en-GB" b="1" noProof="1">
                <a:solidFill>
                  <a:schemeClr val="tx1"/>
                </a:solidFill>
              </a:rPr>
              <a:t>Ongoing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31540" y="1412776"/>
            <a:ext cx="8280920" cy="3672408"/>
          </a:xfrm>
        </p:spPr>
        <p:txBody>
          <a:bodyPr/>
          <a:lstStyle/>
          <a:p>
            <a:r>
              <a:rPr lang="en-GB" sz="2400" b="1" dirty="0">
                <a:solidFill>
                  <a:schemeClr val="tx1"/>
                </a:solidFill>
              </a:rPr>
              <a:t>Content-driven (annual) conference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</a:p>
          <a:p>
            <a:r>
              <a:rPr lang="en-GB" sz="2400" dirty="0">
                <a:solidFill>
                  <a:schemeClr val="tx1"/>
                </a:solidFill>
              </a:rPr>
              <a:t>Outside-in &amp; inside-out </a:t>
            </a:r>
          </a:p>
          <a:p>
            <a:r>
              <a:rPr lang="en-GB" sz="2400" b="1" dirty="0">
                <a:solidFill>
                  <a:schemeClr val="tx1"/>
                </a:solidFill>
              </a:rPr>
              <a:t>Digital strategy: Social media and website </a:t>
            </a:r>
          </a:p>
          <a:p>
            <a:r>
              <a:rPr lang="en-GB" sz="2400" dirty="0">
                <a:solidFill>
                  <a:schemeClr val="tx1"/>
                </a:solidFill>
              </a:rPr>
              <a:t>‘Ideas that stick’</a:t>
            </a:r>
          </a:p>
          <a:p>
            <a:r>
              <a:rPr lang="en-GB" sz="2400" b="1" dirty="0">
                <a:solidFill>
                  <a:schemeClr val="tx1"/>
                </a:solidFill>
              </a:rPr>
              <a:t>Members recruitment </a:t>
            </a:r>
          </a:p>
          <a:p>
            <a:r>
              <a:rPr lang="en-GB" sz="2400" dirty="0">
                <a:solidFill>
                  <a:schemeClr val="tx1"/>
                </a:solidFill>
              </a:rPr>
              <a:t>MC - Working group</a:t>
            </a:r>
          </a:p>
          <a:p>
            <a:r>
              <a:rPr lang="en-GB" sz="2400" b="1" dirty="0">
                <a:solidFill>
                  <a:schemeClr val="tx1"/>
                </a:solidFill>
              </a:rPr>
              <a:t>Market data</a:t>
            </a:r>
          </a:p>
          <a:p>
            <a:r>
              <a:rPr lang="en-GB" sz="2400" dirty="0">
                <a:solidFill>
                  <a:schemeClr val="tx1"/>
                </a:solidFill>
              </a:rPr>
              <a:t>Review existing studies by Feb 2017 – present @ AC</a:t>
            </a:r>
          </a:p>
          <a:p>
            <a:r>
              <a:rPr lang="en-GB" sz="2400" b="1" dirty="0">
                <a:solidFill>
                  <a:schemeClr val="tx1"/>
                </a:solidFill>
              </a:rPr>
              <a:t>Satisfaction Survey (&amp; SC)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Educational awareness initiative (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&amp; TC)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Regulatory affairs (&amp; TC)</a:t>
            </a:r>
          </a:p>
          <a:p>
            <a:endParaRPr lang="en-GB" sz="2400" b="1" dirty="0">
              <a:solidFill>
                <a:schemeClr val="tx1"/>
              </a:solidFill>
            </a:endParaRPr>
          </a:p>
          <a:p>
            <a:endParaRPr lang="en-GB" sz="2400" b="1" dirty="0">
              <a:solidFill>
                <a:schemeClr val="tx1"/>
              </a:solidFill>
            </a:endParaRPr>
          </a:p>
          <a:p>
            <a:endParaRPr lang="en-GB" sz="2400" b="1" dirty="0">
              <a:solidFill>
                <a:schemeClr val="tx1"/>
              </a:solidFill>
            </a:endParaRPr>
          </a:p>
          <a:p>
            <a:endParaRPr lang="en-GB" sz="2400" b="1" dirty="0">
              <a:solidFill>
                <a:schemeClr val="tx1"/>
              </a:solidFill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4049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089662"/>
              </p:ext>
            </p:extLst>
          </p:nvPr>
        </p:nvGraphicFramePr>
        <p:xfrm>
          <a:off x="738188" y="61913"/>
          <a:ext cx="7667625" cy="673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9" name="Worksheet" r:id="rId3" imgW="7667697" imgH="6733998" progId="Excel.Sheet.12">
                  <p:embed/>
                </p:oleObj>
              </mc:Choice>
              <mc:Fallback>
                <p:oleObj name="Worksheet" r:id="rId3" imgW="7667697" imgH="67339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8188" y="61913"/>
                        <a:ext cx="7667625" cy="673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280442"/>
              </p:ext>
            </p:extLst>
          </p:nvPr>
        </p:nvGraphicFramePr>
        <p:xfrm>
          <a:off x="738188" y="166688"/>
          <a:ext cx="7667625" cy="652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1" name="Worksheet" r:id="rId3" imgW="7667697" imgH="6524802" progId="Excel.Sheet.12">
                  <p:embed/>
                </p:oleObj>
              </mc:Choice>
              <mc:Fallback>
                <p:oleObj name="Worksheet" r:id="rId3" imgW="7667697" imgH="65248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8188" y="166688"/>
                        <a:ext cx="7667625" cy="652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2"/>
          <p:cNvSpPr txBox="1">
            <a:spLocks noChangeArrowheads="1"/>
          </p:cNvSpPr>
          <p:nvPr/>
        </p:nvSpPr>
        <p:spPr bwMode="auto">
          <a:xfrm>
            <a:off x="145604" y="389563"/>
            <a:ext cx="8998396" cy="609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187325" algn="l"/>
                <a:tab pos="381000" algn="l"/>
                <a:tab pos="5613400" algn="l"/>
              </a:tabLst>
            </a:pPr>
            <a:r>
              <a:rPr lang="tr-TR" sz="3200" b="1" u="sng" noProof="1">
                <a:solidFill>
                  <a:schemeClr val="tx1"/>
                </a:solidFill>
              </a:rPr>
              <a:t>For MKC </a:t>
            </a:r>
          </a:p>
          <a:p>
            <a:pPr>
              <a:spcBef>
                <a:spcPct val="50000"/>
              </a:spcBef>
              <a:tabLst>
                <a:tab pos="187325" algn="l"/>
                <a:tab pos="381000" algn="l"/>
                <a:tab pos="5613400" algn="l"/>
              </a:tabLst>
            </a:pPr>
            <a:r>
              <a:rPr lang="tr-TR" sz="3200" b="1" noProof="1">
                <a:solidFill>
                  <a:srgbClr val="0070C0"/>
                </a:solidFill>
              </a:rPr>
              <a:t>Content Management &amp; Social Media Activity</a:t>
            </a:r>
          </a:p>
          <a:p>
            <a:pPr algn="ctr">
              <a:spcBef>
                <a:spcPct val="50000"/>
              </a:spcBef>
              <a:tabLst>
                <a:tab pos="187325" algn="l"/>
                <a:tab pos="381000" algn="l"/>
                <a:tab pos="5613400" algn="l"/>
              </a:tabLst>
            </a:pPr>
            <a:r>
              <a:rPr lang="tr-TR" b="1" u="sng" noProof="1">
                <a:solidFill>
                  <a:schemeClr val="tx1"/>
                </a:solidFill>
              </a:rPr>
              <a:t>For TC</a:t>
            </a:r>
          </a:p>
          <a:p>
            <a:pPr algn="ctr">
              <a:spcBef>
                <a:spcPct val="50000"/>
              </a:spcBef>
              <a:tabLst>
                <a:tab pos="187325" algn="l"/>
                <a:tab pos="381000" algn="l"/>
                <a:tab pos="5613400" algn="l"/>
              </a:tabLst>
            </a:pPr>
            <a:r>
              <a:rPr lang="tr-TR" sz="3200" b="1" noProof="1">
                <a:solidFill>
                  <a:srgbClr val="0070C0"/>
                </a:solidFill>
              </a:rPr>
              <a:t>Regulatory affairs management</a:t>
            </a:r>
          </a:p>
          <a:p>
            <a:pPr algn="ctr">
              <a:spcBef>
                <a:spcPct val="50000"/>
              </a:spcBef>
              <a:tabLst>
                <a:tab pos="187325" algn="l"/>
                <a:tab pos="381000" algn="l"/>
                <a:tab pos="5613400" algn="l"/>
              </a:tabLst>
            </a:pPr>
            <a:endParaRPr lang="tr-TR" sz="3200" b="1" noProof="1">
              <a:solidFill>
                <a:srgbClr val="0070C0"/>
              </a:solidFill>
            </a:endParaRPr>
          </a:p>
          <a:p>
            <a:pPr algn="ctr">
              <a:spcBef>
                <a:spcPct val="50000"/>
              </a:spcBef>
              <a:tabLst>
                <a:tab pos="187325" algn="l"/>
                <a:tab pos="381000" algn="l"/>
                <a:tab pos="5613400" algn="l"/>
              </a:tabLst>
            </a:pPr>
            <a:r>
              <a:rPr lang="tr-TR" sz="2400" b="1" noProof="1">
                <a:solidFill>
                  <a:schemeClr val="tx1"/>
                </a:solidFill>
              </a:rPr>
              <a:t>€15.000 provison each for investment from Afera’s capital</a:t>
            </a:r>
          </a:p>
          <a:p>
            <a:pPr algn="ctr">
              <a:spcBef>
                <a:spcPct val="50000"/>
              </a:spcBef>
              <a:tabLst>
                <a:tab pos="187325" algn="l"/>
                <a:tab pos="381000" algn="l"/>
                <a:tab pos="5613400" algn="l"/>
              </a:tabLst>
            </a:pPr>
            <a:r>
              <a:rPr lang="tr-TR" sz="2400" b="1" noProof="1">
                <a:solidFill>
                  <a:schemeClr val="tx1"/>
                </a:solidFill>
              </a:rPr>
              <a:t> in total €30.000</a:t>
            </a:r>
          </a:p>
          <a:p>
            <a:pPr algn="ctr">
              <a:spcBef>
                <a:spcPct val="50000"/>
              </a:spcBef>
              <a:tabLst>
                <a:tab pos="187325" algn="l"/>
                <a:tab pos="381000" algn="l"/>
                <a:tab pos="5613400" algn="l"/>
              </a:tabLst>
            </a:pPr>
            <a:endParaRPr lang="nl-NL" sz="2400" dirty="0">
              <a:solidFill>
                <a:schemeClr val="tx1"/>
              </a:solidFill>
            </a:endParaRPr>
          </a:p>
          <a:p>
            <a:pPr>
              <a:spcBef>
                <a:spcPts val="500"/>
              </a:spcBef>
              <a:spcAft>
                <a:spcPts val="500"/>
              </a:spcAft>
              <a:tabLst>
                <a:tab pos="187325" algn="l"/>
                <a:tab pos="381000" algn="l"/>
                <a:tab pos="5613400" algn="l"/>
              </a:tabLst>
            </a:pPr>
            <a:endParaRPr lang="nl-NL" sz="1600" noProof="1">
              <a:solidFill>
                <a:schemeClr val="tx1"/>
              </a:solidFill>
              <a:latin typeface="Tahoma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tabLst>
                <a:tab pos="187325" algn="l"/>
                <a:tab pos="381000" algn="l"/>
                <a:tab pos="5613400" algn="l"/>
              </a:tabLst>
            </a:pPr>
            <a:endParaRPr lang="nl-NL" sz="1400" noProof="1">
              <a:solidFill>
                <a:schemeClr val="tx1"/>
              </a:solidFill>
              <a:latin typeface="Tahoma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tabLst>
                <a:tab pos="187325" algn="l"/>
                <a:tab pos="381000" algn="l"/>
                <a:tab pos="5613400" algn="l"/>
              </a:tabLst>
            </a:pPr>
            <a:endParaRPr lang="nl-NL" sz="14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4-7 October 2016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Afera Annual Conference, Hamburg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D0FE8-E8AF-4BE1-9FCF-54B012731209}" type="slidenum">
              <a:rPr lang="nl-NL" smtClean="0"/>
              <a:pPr>
                <a:defRPr/>
              </a:pPr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15936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2"/>
          <p:cNvSpPr txBox="1">
            <a:spLocks noChangeArrowheads="1"/>
          </p:cNvSpPr>
          <p:nvPr/>
        </p:nvSpPr>
        <p:spPr bwMode="auto">
          <a:xfrm>
            <a:off x="990600" y="1524000"/>
            <a:ext cx="7467600" cy="2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187325" algn="l"/>
                <a:tab pos="381000" algn="l"/>
                <a:tab pos="5613400" algn="l"/>
              </a:tabLst>
            </a:pPr>
            <a:r>
              <a:rPr lang="nl-NL" sz="4000" b="1" noProof="1">
                <a:solidFill>
                  <a:schemeClr val="tx1"/>
                </a:solidFill>
              </a:rPr>
              <a:t>Next </a:t>
            </a:r>
            <a:r>
              <a:rPr lang="nl-NL" sz="4000" b="1" dirty="0">
                <a:solidFill>
                  <a:schemeClr val="tx1"/>
                </a:solidFill>
              </a:rPr>
              <a:t>Events 201</a:t>
            </a:r>
            <a:r>
              <a:rPr lang="tr-TR" sz="4000" b="1" dirty="0">
                <a:solidFill>
                  <a:schemeClr val="tx1"/>
                </a:solidFill>
              </a:rPr>
              <a:t>7</a:t>
            </a:r>
            <a:endParaRPr lang="nl-NL" sz="4000" b="1" noProof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  <a:tabLst>
                <a:tab pos="187325" algn="l"/>
                <a:tab pos="381000" algn="l"/>
                <a:tab pos="5613400" algn="l"/>
              </a:tabLst>
            </a:pPr>
            <a:endParaRPr lang="nl-NL" sz="3200" dirty="0">
              <a:solidFill>
                <a:schemeClr val="tx1"/>
              </a:solidFill>
            </a:endParaRPr>
          </a:p>
          <a:p>
            <a:pPr>
              <a:spcBef>
                <a:spcPts val="500"/>
              </a:spcBef>
              <a:spcAft>
                <a:spcPts val="500"/>
              </a:spcAft>
              <a:tabLst>
                <a:tab pos="187325" algn="l"/>
                <a:tab pos="381000" algn="l"/>
                <a:tab pos="5613400" algn="l"/>
              </a:tabLst>
            </a:pPr>
            <a:endParaRPr lang="nl-NL" sz="2000" noProof="1">
              <a:solidFill>
                <a:schemeClr val="tx1"/>
              </a:solidFill>
              <a:latin typeface="Tahoma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tabLst>
                <a:tab pos="187325" algn="l"/>
                <a:tab pos="381000" algn="l"/>
                <a:tab pos="5613400" algn="l"/>
              </a:tabLst>
            </a:pPr>
            <a:endParaRPr lang="nl-NL" sz="1800" noProof="1">
              <a:solidFill>
                <a:schemeClr val="tx1"/>
              </a:solidFill>
              <a:latin typeface="Tahoma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tabLst>
                <a:tab pos="187325" algn="l"/>
                <a:tab pos="381000" algn="l"/>
                <a:tab pos="5613400" algn="l"/>
              </a:tabLst>
            </a:pPr>
            <a:endParaRPr lang="nl-NL" sz="18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4-7 October 2016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Afera Annual Conference, Hamburg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D0FE8-E8AF-4BE1-9FCF-54B012731209}" type="slidenum">
              <a:rPr lang="nl-NL" smtClean="0"/>
              <a:pPr>
                <a:defRPr/>
              </a:pPr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05884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4-7 October 2016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Afera Annual Conference, Hamburg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D0FE8-E8AF-4BE1-9FCF-54B012731209}" type="slidenum">
              <a:rPr lang="nl-NL" smtClean="0"/>
              <a:pPr>
                <a:defRPr/>
              </a:pPr>
              <a:t>44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3545"/>
            <a:ext cx="9144000" cy="405091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l-NL"/>
              <a:t>4-7 October 2016</a:t>
            </a:r>
          </a:p>
        </p:txBody>
      </p:sp>
      <p:sp>
        <p:nvSpPr>
          <p:cNvPr id="3075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Afera Annual Conference, Hamburg</a:t>
            </a:r>
          </a:p>
        </p:txBody>
      </p:sp>
      <p:sp>
        <p:nvSpPr>
          <p:cNvPr id="3076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A754D1-CA2D-494F-BC22-EAEFE3DECB10}" type="slidenum">
              <a:rPr lang="nl-NL" smtClean="0"/>
              <a:pPr/>
              <a:t>45</a:t>
            </a:fld>
            <a:endParaRPr lang="nl-NL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140968"/>
            <a:ext cx="5795962" cy="1116013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Offic</a:t>
            </a:r>
            <a:r>
              <a:rPr lang="nl-NL" dirty="0">
                <a:solidFill>
                  <a:schemeClr val="tx1"/>
                </a:solidFill>
              </a:rPr>
              <a:t>i</a:t>
            </a:r>
            <a:r>
              <a:rPr lang="tr-TR" dirty="0">
                <a:solidFill>
                  <a:schemeClr val="tx1"/>
                </a:solidFill>
              </a:rPr>
              <a:t>al Opening</a:t>
            </a:r>
            <a:br>
              <a:rPr lang="tr-TR" dirty="0">
                <a:solidFill>
                  <a:schemeClr val="tx1"/>
                </a:solidFill>
              </a:rPr>
            </a:br>
            <a:r>
              <a:rPr lang="tr-TR" dirty="0">
                <a:solidFill>
                  <a:schemeClr val="tx1"/>
                </a:solidFill>
              </a:rPr>
              <a:t>59th Annual Conference</a:t>
            </a:r>
            <a:endParaRPr lang="nl-NL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1028"/>
          <p:cNvGraphicFramePr>
            <a:graphicFrameLocks noChangeAspect="1"/>
          </p:cNvGraphicFramePr>
          <p:nvPr>
            <p:extLst/>
          </p:nvPr>
        </p:nvGraphicFramePr>
        <p:xfrm>
          <a:off x="3719512" y="1268760"/>
          <a:ext cx="170497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2" name="Image" r:id="rId3" imgW="1704762" imgH="1085714" progId="">
                  <p:embed/>
                </p:oleObj>
              </mc:Choice>
              <mc:Fallback>
                <p:oleObj name="Image" r:id="rId3" imgW="1704762" imgH="1085714" progId="">
                  <p:embed/>
                  <p:pic>
                    <p:nvPicPr>
                      <p:cNvPr id="8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2" y="1268760"/>
                        <a:ext cx="1704975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00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854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24135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Annual conference 2016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17020" y="1772816"/>
            <a:ext cx="7959436" cy="336192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tx2"/>
              </a:solidFill>
            </a:endParaRPr>
          </a:p>
          <a:p>
            <a:pPr algn="l"/>
            <a:r>
              <a:rPr lang="en-GB" b="1" dirty="0">
                <a:solidFill>
                  <a:schemeClr val="tx2"/>
                </a:solidFill>
              </a:rPr>
              <a:t>Content driven: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tx2"/>
              </a:solidFill>
            </a:endParaRPr>
          </a:p>
          <a:p>
            <a:pPr algn="l"/>
            <a:r>
              <a:rPr lang="en-GB" i="1" dirty="0">
                <a:solidFill>
                  <a:schemeClr val="tx2"/>
                </a:solidFill>
              </a:rPr>
              <a:t>“going fast and going slow – managing the speed of change”</a:t>
            </a:r>
            <a:endParaRPr lang="en-GB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9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24135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Digital: social media &amp; website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17020" y="1772816"/>
            <a:ext cx="7959436" cy="1224136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tx2"/>
              </a:solidFill>
            </a:endParaRPr>
          </a:p>
          <a:p>
            <a:pPr algn="l"/>
            <a:r>
              <a:rPr lang="en-GB" b="1" dirty="0">
                <a:solidFill>
                  <a:schemeClr val="tx2"/>
                </a:solidFill>
              </a:rPr>
              <a:t>The faces:</a:t>
            </a:r>
          </a:p>
          <a:p>
            <a:pPr algn="l"/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54" y="3546570"/>
            <a:ext cx="2592288" cy="259228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40" y="2030921"/>
            <a:ext cx="2828925" cy="28289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796" y="3573016"/>
            <a:ext cx="2573660" cy="257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8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 descr="Schermafbeelding 2015-10-06 om 10.36.3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9144000" cy="5962454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 bwMode="auto">
          <a:xfrm>
            <a:off x="760040" y="332657"/>
            <a:ext cx="7772400" cy="122413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GB" b="1" kern="0" dirty="0">
                <a:solidFill>
                  <a:schemeClr val="tx1"/>
                </a:solidFill>
              </a:rPr>
              <a:t>Twitter – Feb 2016</a:t>
            </a:r>
            <a:endParaRPr lang="en-GB" kern="0" dirty="0"/>
          </a:p>
        </p:txBody>
      </p:sp>
      <p:sp>
        <p:nvSpPr>
          <p:cNvPr id="3" name="Ellipse 2"/>
          <p:cNvSpPr/>
          <p:nvPr/>
        </p:nvSpPr>
        <p:spPr bwMode="auto">
          <a:xfrm>
            <a:off x="3455876" y="3567404"/>
            <a:ext cx="2232248" cy="86111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29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56792"/>
            <a:ext cx="8706966" cy="448838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 bwMode="auto">
          <a:xfrm>
            <a:off x="2987824" y="3901390"/>
            <a:ext cx="2232248" cy="86111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 bwMode="auto">
          <a:xfrm>
            <a:off x="685800" y="332657"/>
            <a:ext cx="7772400" cy="122413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GB" b="1" kern="0" dirty="0">
                <a:solidFill>
                  <a:schemeClr val="tx1"/>
                </a:solidFill>
              </a:rPr>
              <a:t>Twitter – Oct 2016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928335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 bwMode="auto">
          <a:xfrm>
            <a:off x="685800" y="332657"/>
            <a:ext cx="8458200" cy="122413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GB" b="1" kern="0" dirty="0">
                <a:solidFill>
                  <a:schemeClr val="tx1"/>
                </a:solidFill>
              </a:rPr>
              <a:t>Twitter – Oct 2016</a:t>
            </a:r>
            <a:endParaRPr lang="en-GB" kern="0" dirty="0"/>
          </a:p>
        </p:txBody>
      </p:sp>
      <p:sp>
        <p:nvSpPr>
          <p:cNvPr id="5" name="Textfeld 4"/>
          <p:cNvSpPr txBox="1"/>
          <p:nvPr/>
        </p:nvSpPr>
        <p:spPr>
          <a:xfrm>
            <a:off x="1259632" y="1772816"/>
            <a:ext cx="6624736" cy="537070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sz="2400" dirty="0">
                <a:solidFill>
                  <a:schemeClr val="tx2"/>
                </a:solidFill>
              </a:rPr>
              <a:t>Are YOU following?</a:t>
            </a:r>
          </a:p>
          <a:p>
            <a:pPr algn="l">
              <a:spcBef>
                <a:spcPts val="600"/>
              </a:spcBef>
            </a:pPr>
            <a:r>
              <a:rPr lang="en-GB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Afera_Tape</a:t>
            </a:r>
            <a:endParaRPr lang="en-GB" sz="2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en-GB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@_</a:t>
            </a:r>
            <a:r>
              <a:rPr lang="en-GB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ProductDesign</a:t>
            </a:r>
            <a:endParaRPr lang="en-GB" sz="2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endParaRPr lang="en-GB" sz="2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en-GB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Yesterday our number was 2807 followers, </a:t>
            </a:r>
          </a:p>
          <a:p>
            <a:pPr algn="l">
              <a:spcBef>
                <a:spcPts val="600"/>
              </a:spcBef>
            </a:pPr>
            <a:r>
              <a:rPr lang="en-GB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compares to  </a:t>
            </a:r>
          </a:p>
          <a:p>
            <a:pPr algn="l">
              <a:spcBef>
                <a:spcPts val="600"/>
              </a:spcBef>
            </a:pPr>
            <a:r>
              <a:rPr lang="en-GB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PSTC_Tape</a:t>
            </a:r>
            <a:r>
              <a:rPr lang="en-GB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with 242 followers</a:t>
            </a:r>
          </a:p>
          <a:p>
            <a:pPr algn="l">
              <a:spcBef>
                <a:spcPts val="600"/>
              </a:spcBef>
            </a:pPr>
            <a:r>
              <a:rPr lang="en-GB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FINATcom</a:t>
            </a:r>
            <a:r>
              <a:rPr lang="en-GB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with 856 followers</a:t>
            </a:r>
          </a:p>
          <a:p>
            <a:pPr algn="l">
              <a:spcBef>
                <a:spcPts val="600"/>
              </a:spcBef>
            </a:pPr>
            <a:r>
              <a:rPr lang="en-GB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FEICA_news</a:t>
            </a:r>
            <a:r>
              <a:rPr lang="en-GB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with 689 followers</a:t>
            </a:r>
          </a:p>
          <a:p>
            <a:pPr algn="l">
              <a:spcBef>
                <a:spcPts val="600"/>
              </a:spcBef>
            </a:pPr>
            <a:endParaRPr lang="en-GB" sz="2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endParaRPr lang="en-GB" sz="2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3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A35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0" i="0" u="none" strike="noStrike" cap="none" normalizeH="0" baseline="0" smtClean="0">
            <a:ln>
              <a:noFill/>
            </a:ln>
            <a:solidFill>
              <a:srgbClr val="3333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A35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0" i="0" u="none" strike="noStrike" cap="none" normalizeH="0" baseline="0" smtClean="0">
            <a:ln>
              <a:noFill/>
            </a:ln>
            <a:solidFill>
              <a:srgbClr val="3333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3008</TotalTime>
  <Words>1342</Words>
  <Application>Microsoft Office PowerPoint</Application>
  <PresentationFormat>Diavoorstelling (4:3)</PresentationFormat>
  <Paragraphs>288</Paragraphs>
  <Slides>45</Slides>
  <Notes>5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45</vt:i4>
      </vt:variant>
    </vt:vector>
  </HeadingPairs>
  <TitlesOfParts>
    <vt:vector size="54" baseType="lpstr">
      <vt:lpstr>Arial</vt:lpstr>
      <vt:lpstr>Calibri</vt:lpstr>
      <vt:lpstr>Symbol</vt:lpstr>
      <vt:lpstr>Tahoma</vt:lpstr>
      <vt:lpstr>Times New Roman</vt:lpstr>
      <vt:lpstr>Wingdings</vt:lpstr>
      <vt:lpstr>Standaardontwerp</vt:lpstr>
      <vt:lpstr>Image</vt:lpstr>
      <vt:lpstr>Worksheet</vt:lpstr>
      <vt:lpstr>PowerPoint-presentatie</vt:lpstr>
      <vt:lpstr>PowerPoint-presentatie</vt:lpstr>
      <vt:lpstr>Marketing Committee  General Report - October 2016</vt:lpstr>
      <vt:lpstr>Ongoing</vt:lpstr>
      <vt:lpstr>Annual conference 2016</vt:lpstr>
      <vt:lpstr>Digital: social media &amp; website</vt:lpstr>
      <vt:lpstr>PowerPoint-presentatie</vt:lpstr>
      <vt:lpstr>PowerPoint-presentatie</vt:lpstr>
      <vt:lpstr>PowerPoint-presentatie</vt:lpstr>
      <vt:lpstr>Social media and website</vt:lpstr>
      <vt:lpstr>Social media and website</vt:lpstr>
      <vt:lpstr> Membership recruitment </vt:lpstr>
      <vt:lpstr> Membership recruitment  supported by web page content  </vt:lpstr>
      <vt:lpstr> Membership satisfaction survey</vt:lpstr>
      <vt:lpstr> Market data</vt:lpstr>
      <vt:lpstr>Annual conference 2017</vt:lpstr>
      <vt:lpstr>PowerPoint-presentatie</vt:lpstr>
      <vt:lpstr>Realised / Actioned 2016</vt:lpstr>
      <vt:lpstr>Realised / Actioned 2016</vt:lpstr>
      <vt:lpstr>ISO/CEN Activities Global Industry Standards</vt:lpstr>
      <vt:lpstr>Regulatory Activities</vt:lpstr>
      <vt:lpstr>Regulatory Activities</vt:lpstr>
      <vt:lpstr>European Recovered Paper Council (ERPC)</vt:lpstr>
      <vt:lpstr>European Recovered Paper Council (ERPC)</vt:lpstr>
      <vt:lpstr>European Recovered Paper Council (ERPC)</vt:lpstr>
      <vt:lpstr>Tape College (Brussels April 18-20)</vt:lpstr>
      <vt:lpstr>„Why Tape?“ Website section</vt:lpstr>
      <vt:lpstr>Started + Plan 2017</vt:lpstr>
      <vt:lpstr>Regulatory Activities</vt:lpstr>
      <vt:lpstr>Educational Curriculum</vt:lpstr>
      <vt:lpstr>Educational Curriculum</vt:lpstr>
      <vt:lpstr>Global Tape Forum 2018</vt:lpstr>
      <vt:lpstr>Technical Seminar and Tape College 2017 / 2018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Official Opening 59th Annual Conference</vt:lpstr>
    </vt:vector>
  </TitlesOfParts>
  <Company>lejeune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Geen diatitel</dc:title>
  <dc:creator>pc3</dc:creator>
  <cp:lastModifiedBy>Astrid Lejeune</cp:lastModifiedBy>
  <cp:revision>262</cp:revision>
  <dcterms:created xsi:type="dcterms:W3CDTF">2000-08-09T07:54:06Z</dcterms:created>
  <dcterms:modified xsi:type="dcterms:W3CDTF">2016-10-05T16:20:28Z</dcterms:modified>
</cp:coreProperties>
</file>